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8" r:id="rId15"/>
    <p:sldId id="273" r:id="rId16"/>
    <p:sldId id="275" r:id="rId17"/>
    <p:sldId id="274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73" autoAdjust="0"/>
  </p:normalViewPr>
  <p:slideViewPr>
    <p:cSldViewPr>
      <p:cViewPr varScale="1">
        <p:scale>
          <a:sx n="52" d="100"/>
          <a:sy n="52" d="100"/>
        </p:scale>
        <p:origin x="-13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7A56869-CF0E-479F-ABEE-CF7A844C45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A8E2C18-0A45-4228-B0B8-90757BB635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54293-D238-492B-9A9F-DA1642EE46D0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AF281D8-3241-419C-9ECB-8728554A07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BD7A59D-58B7-4117-8ED0-4BC977C42B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DEF2-8365-4C5F-8F4D-5A81D3E172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8490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8AE6D-B196-4FAD-A267-07053E7E3424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DF318-D304-4B93-B67E-FFDC867064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Mae </a:t>
            </a:r>
            <a:r>
              <a:rPr lang="en-GB" dirty="0" err="1" smtClean="0"/>
              <a:t>Cemeg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delio</a:t>
            </a:r>
            <a:r>
              <a:rPr lang="en-GB" dirty="0" smtClean="0"/>
              <a:t> </a:t>
            </a:r>
            <a:r>
              <a:rPr lang="en-GB" dirty="0" err="1" smtClean="0"/>
              <a:t>gyda</a:t>
            </a:r>
            <a:r>
              <a:rPr lang="en-GB" dirty="0" smtClean="0"/>
              <a:t> </a:t>
            </a:r>
            <a:r>
              <a:rPr lang="en-GB" dirty="0" err="1" smtClean="0"/>
              <a:t>cemegion</a:t>
            </a:r>
            <a:r>
              <a:rPr lang="en-GB" dirty="0" smtClean="0"/>
              <a:t>. </a:t>
            </a:r>
            <a:r>
              <a:rPr lang="en-GB" dirty="0" err="1" smtClean="0"/>
              <a:t>Ydyn</a:t>
            </a:r>
            <a:r>
              <a:rPr lang="en-GB" dirty="0" smtClean="0"/>
              <a:t> </a:t>
            </a:r>
            <a:r>
              <a:rPr lang="en-GB" dirty="0" err="1" smtClean="0"/>
              <a:t>nhw’n</a:t>
            </a:r>
            <a:r>
              <a:rPr lang="en-GB" dirty="0" smtClean="0"/>
              <a:t> </a:t>
            </a:r>
            <a:r>
              <a:rPr lang="en-GB" dirty="0" err="1" smtClean="0"/>
              <a:t>gallu</a:t>
            </a:r>
            <a:r>
              <a:rPr lang="en-GB" dirty="0" smtClean="0"/>
              <a:t> </a:t>
            </a:r>
            <a:r>
              <a:rPr lang="en-GB" dirty="0" err="1" smtClean="0"/>
              <a:t>enwi</a:t>
            </a:r>
            <a:r>
              <a:rPr lang="en-GB" dirty="0" smtClean="0"/>
              <a:t> </a:t>
            </a:r>
            <a:r>
              <a:rPr lang="en-GB" dirty="0" err="1" smtClean="0"/>
              <a:t>unrhyw</a:t>
            </a:r>
            <a:r>
              <a:rPr lang="en-GB" dirty="0" smtClean="0"/>
              <a:t> </a:t>
            </a:r>
            <a:r>
              <a:rPr lang="en-GB" dirty="0" err="1" smtClean="0"/>
              <a:t>gemegion</a:t>
            </a:r>
            <a:r>
              <a:rPr lang="en-GB" dirty="0" smtClean="0"/>
              <a:t>? </a:t>
            </a:r>
            <a:r>
              <a:rPr lang="en-GB" dirty="0" err="1" smtClean="0"/>
              <a:t>Ydyn</a:t>
            </a:r>
            <a:r>
              <a:rPr lang="en-GB" dirty="0" smtClean="0"/>
              <a:t> </a:t>
            </a:r>
            <a:r>
              <a:rPr lang="en-GB" dirty="0" err="1" smtClean="0"/>
              <a:t>nhw</a:t>
            </a:r>
            <a:r>
              <a:rPr lang="en-GB" dirty="0" smtClean="0"/>
              <a:t> </a:t>
            </a:r>
            <a:r>
              <a:rPr lang="en-GB" dirty="0" err="1" smtClean="0"/>
              <a:t>wedi</a:t>
            </a:r>
            <a:r>
              <a:rPr lang="en-GB" dirty="0" smtClean="0"/>
              <a:t> </a:t>
            </a:r>
            <a:r>
              <a:rPr lang="en-GB" dirty="0" err="1" smtClean="0"/>
              <a:t>bod</a:t>
            </a:r>
            <a:r>
              <a:rPr lang="en-GB" dirty="0" smtClean="0"/>
              <a:t> </a:t>
            </a:r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cysylltiad</a:t>
            </a:r>
            <a:r>
              <a:rPr lang="en-GB" dirty="0" smtClean="0"/>
              <a:t> </a:t>
            </a:r>
            <a:r>
              <a:rPr lang="en-GB" dirty="0" err="1" smtClean="0"/>
              <a:t>ag</a:t>
            </a:r>
            <a:r>
              <a:rPr lang="en-GB" dirty="0" smtClean="0"/>
              <a:t> </a:t>
            </a:r>
            <a:r>
              <a:rPr lang="en-GB" dirty="0" err="1" smtClean="0"/>
              <a:t>unrhyw</a:t>
            </a:r>
            <a:r>
              <a:rPr lang="en-GB" dirty="0" smtClean="0"/>
              <a:t> </a:t>
            </a:r>
            <a:r>
              <a:rPr lang="en-GB" dirty="0" err="1" smtClean="0"/>
              <a:t>gemegion</a:t>
            </a:r>
            <a:r>
              <a:rPr lang="en-GB" dirty="0" smtClean="0"/>
              <a:t> </a:t>
            </a:r>
            <a:r>
              <a:rPr lang="en-GB" dirty="0" err="1" smtClean="0"/>
              <a:t>heddiw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err="1" smtClean="0"/>
              <a:t>Dyma</a:t>
            </a:r>
            <a:r>
              <a:rPr lang="en-GB" dirty="0" smtClean="0"/>
              <a:t> </a:t>
            </a:r>
            <a:r>
              <a:rPr lang="en-GB" dirty="0" err="1" smtClean="0"/>
              <a:t>rai</a:t>
            </a:r>
            <a:r>
              <a:rPr lang="en-GB" dirty="0" smtClean="0"/>
              <a:t> </a:t>
            </a:r>
            <a:r>
              <a:rPr lang="en-GB" dirty="0" err="1" smtClean="0"/>
              <a:t>cemegion</a:t>
            </a:r>
            <a:r>
              <a:rPr lang="en-GB" dirty="0" smtClean="0"/>
              <a:t> </a:t>
            </a:r>
            <a:r>
              <a:rPr lang="en-GB" dirty="0" err="1" smtClean="0"/>
              <a:t>cyfarwydd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Gwelwch</a:t>
            </a:r>
            <a:r>
              <a:rPr lang="en-GB" dirty="0" smtClean="0"/>
              <a:t> </a:t>
            </a:r>
            <a:r>
              <a:rPr lang="en-GB" dirty="0" err="1" smtClean="0"/>
              <a:t>Daflen</a:t>
            </a:r>
            <a:r>
              <a:rPr lang="en-GB" dirty="0" smtClean="0"/>
              <a:t> </a:t>
            </a:r>
            <a:r>
              <a:rPr lang="en-GB" dirty="0" err="1" smtClean="0"/>
              <a:t>Weithgaredd</a:t>
            </a:r>
            <a:r>
              <a:rPr lang="en-GB" dirty="0" smtClean="0"/>
              <a:t> 1 </a:t>
            </a:r>
            <a:r>
              <a:rPr lang="en-GB" dirty="0" err="1" smtClean="0"/>
              <a:t>a’r</a:t>
            </a:r>
            <a:r>
              <a:rPr lang="en-GB" dirty="0" smtClean="0"/>
              <a:t> </a:t>
            </a:r>
            <a:r>
              <a:rPr lang="en-GB" dirty="0" err="1" smtClean="0"/>
              <a:t>Nodiadau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Athrawon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Gwelwch</a:t>
            </a:r>
            <a:r>
              <a:rPr lang="en-GB" dirty="0" smtClean="0"/>
              <a:t> </a:t>
            </a:r>
            <a:r>
              <a:rPr lang="en-GB" dirty="0" err="1" smtClean="0"/>
              <a:t>Daflen</a:t>
            </a:r>
            <a:r>
              <a:rPr lang="en-GB" dirty="0" smtClean="0"/>
              <a:t> </a:t>
            </a:r>
            <a:r>
              <a:rPr lang="en-GB" dirty="0" err="1" smtClean="0"/>
              <a:t>Weithgaredd</a:t>
            </a:r>
            <a:r>
              <a:rPr lang="en-GB" dirty="0" smtClean="0"/>
              <a:t> 2 </a:t>
            </a:r>
            <a:r>
              <a:rPr lang="en-GB" dirty="0" err="1" smtClean="0"/>
              <a:t>a’r</a:t>
            </a:r>
            <a:r>
              <a:rPr lang="en-GB" dirty="0" smtClean="0"/>
              <a:t> </a:t>
            </a:r>
            <a:r>
              <a:rPr lang="en-GB" dirty="0" err="1" smtClean="0"/>
              <a:t>Nodiadau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Athrawon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Gwelwch</a:t>
            </a:r>
            <a:r>
              <a:rPr lang="en-GB" dirty="0" smtClean="0"/>
              <a:t> </a:t>
            </a:r>
            <a:r>
              <a:rPr lang="en-GB" dirty="0" err="1" smtClean="0"/>
              <a:t>Daflen</a:t>
            </a:r>
            <a:r>
              <a:rPr lang="en-GB" dirty="0" smtClean="0"/>
              <a:t> </a:t>
            </a:r>
            <a:r>
              <a:rPr lang="en-GB" dirty="0" err="1" smtClean="0"/>
              <a:t>Weithgaredd</a:t>
            </a:r>
            <a:r>
              <a:rPr lang="en-GB" dirty="0" smtClean="0"/>
              <a:t> 3 </a:t>
            </a:r>
            <a:r>
              <a:rPr lang="en-GB" dirty="0" err="1" smtClean="0"/>
              <a:t>a’r</a:t>
            </a:r>
            <a:r>
              <a:rPr lang="en-GB" dirty="0" smtClean="0"/>
              <a:t> </a:t>
            </a:r>
            <a:r>
              <a:rPr lang="en-GB" dirty="0" err="1" smtClean="0"/>
              <a:t>Nodiadau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Athrawon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Gwelwch</a:t>
            </a:r>
            <a:r>
              <a:rPr lang="en-GB" dirty="0" smtClean="0"/>
              <a:t> </a:t>
            </a:r>
            <a:r>
              <a:rPr lang="en-GB" dirty="0" err="1" smtClean="0"/>
              <a:t>Daflen</a:t>
            </a:r>
            <a:r>
              <a:rPr lang="en-GB" dirty="0" smtClean="0"/>
              <a:t> </a:t>
            </a:r>
            <a:r>
              <a:rPr lang="en-GB" dirty="0" err="1" smtClean="0"/>
              <a:t>Weithgaredd</a:t>
            </a:r>
            <a:r>
              <a:rPr lang="en-GB" dirty="0" smtClean="0"/>
              <a:t> 4 </a:t>
            </a:r>
            <a:r>
              <a:rPr lang="en-GB" dirty="0" err="1" smtClean="0"/>
              <a:t>a’r</a:t>
            </a:r>
            <a:r>
              <a:rPr lang="en-GB" dirty="0" smtClean="0"/>
              <a:t> </a:t>
            </a:r>
            <a:r>
              <a:rPr lang="en-GB" dirty="0" err="1" smtClean="0"/>
              <a:t>Nodiadau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Athrawon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D</a:t>
            </a:r>
            <a:r>
              <a:rPr lang="en-GB" sz="1200" dirty="0" err="1" smtClean="0"/>
              <a:t>ŵr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Halen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Olew</a:t>
            </a:r>
            <a:r>
              <a:rPr lang="en-GB" dirty="0" smtClean="0"/>
              <a:t> a/</a:t>
            </a:r>
            <a:r>
              <a:rPr lang="en-GB" dirty="0" err="1" smtClean="0"/>
              <a:t>neu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finegr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Ocsigen</a:t>
            </a:r>
            <a:r>
              <a:rPr lang="en-GB" dirty="0" smtClean="0"/>
              <a:t> (</a:t>
            </a:r>
            <a:r>
              <a:rPr lang="en-GB" dirty="0" err="1" smtClean="0"/>
              <a:t>yn</a:t>
            </a:r>
            <a:r>
              <a:rPr lang="en-GB" dirty="0" smtClean="0"/>
              <a:t> y </a:t>
            </a:r>
            <a:r>
              <a:rPr lang="en-GB" dirty="0" err="1" smtClean="0"/>
              <a:t>tanc</a:t>
            </a:r>
            <a:r>
              <a:rPr lang="en-GB" dirty="0" smtClean="0"/>
              <a:t>) &amp; Carbon </a:t>
            </a:r>
            <a:r>
              <a:rPr lang="en-GB" dirty="0" err="1" smtClean="0"/>
              <a:t>Deuocsid</a:t>
            </a:r>
            <a:r>
              <a:rPr lang="en-GB" dirty="0" smtClean="0"/>
              <a:t> (</a:t>
            </a:r>
            <a:r>
              <a:rPr lang="en-GB" dirty="0" err="1" smtClean="0"/>
              <a:t>swigod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sy’n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gweithio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mewn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labordai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gallu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dyfeisio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cemegion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newydd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sbon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gyfer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pob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math o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bwrpasau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meddyginiaeth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cosmetigau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paent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bwyd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diod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plastigau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llawer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mwy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Gallent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hefyd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dadansoddi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cemegion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sy’n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gweithio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yma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cynnyrch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wneud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siwr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dim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wedi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o’i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gyda’r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broses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gweithgynhyrchu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cynnyrch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wastad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union yr un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fath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sy’n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gweithio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gyda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meddyginiaeth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cael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galw’n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Fferyllwyr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Mae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sy’n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gwaed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samplau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beiolegol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eraill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cael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galw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Beiocemegwyr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Cemegwyr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Amgylcheddol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ansawdd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en-GB" sz="1200" dirty="0" err="1" smtClean="0"/>
              <a:t>ŵr</a:t>
            </a:r>
            <a:r>
              <a:rPr lang="en-GB" sz="1200" dirty="0" smtClean="0"/>
              <a:t> </a:t>
            </a:r>
            <a:r>
              <a:rPr lang="en-GB" sz="1200" dirty="0" err="1" smtClean="0"/>
              <a:t>i</a:t>
            </a:r>
            <a:r>
              <a:rPr lang="en-GB" sz="1200" dirty="0" smtClean="0"/>
              <a:t> </a:t>
            </a:r>
            <a:r>
              <a:rPr lang="en-GB" sz="1200" dirty="0" err="1" smtClean="0"/>
              <a:t>wneud</a:t>
            </a:r>
            <a:r>
              <a:rPr lang="en-GB" sz="1200" dirty="0" smtClean="0"/>
              <a:t> </a:t>
            </a:r>
            <a:r>
              <a:rPr lang="en-GB" sz="1200" dirty="0" err="1" smtClean="0"/>
              <a:t>yn</a:t>
            </a:r>
            <a:r>
              <a:rPr lang="en-GB" sz="1200" dirty="0" smtClean="0"/>
              <a:t> </a:t>
            </a:r>
            <a:r>
              <a:rPr lang="en-GB" sz="1200" dirty="0" err="1" smtClean="0"/>
              <a:t>siwr</a:t>
            </a:r>
            <a:r>
              <a:rPr lang="en-GB" sz="1200" dirty="0" smtClean="0"/>
              <a:t> </a:t>
            </a:r>
            <a:r>
              <a:rPr lang="en-GB" sz="1200" dirty="0" err="1" smtClean="0"/>
              <a:t>bod</a:t>
            </a:r>
            <a:r>
              <a:rPr lang="en-GB" sz="1200" dirty="0" smtClean="0"/>
              <a:t> dim </a:t>
            </a:r>
            <a:r>
              <a:rPr lang="en-GB" sz="1200" dirty="0" err="1" smtClean="0"/>
              <a:t>llygredd</a:t>
            </a:r>
            <a:r>
              <a:rPr lang="en-GB" sz="1200" dirty="0" smtClean="0"/>
              <a:t> </a:t>
            </a:r>
            <a:r>
              <a:rPr lang="en-GB" sz="1200" dirty="0" err="1" smtClean="0"/>
              <a:t>mewn</a:t>
            </a:r>
            <a:r>
              <a:rPr lang="en-GB" sz="1200" dirty="0" smtClean="0"/>
              <a:t> </a:t>
            </a:r>
            <a:r>
              <a:rPr lang="en-GB" sz="1200" dirty="0" err="1" smtClean="0"/>
              <a:t>afonydd</a:t>
            </a:r>
            <a:r>
              <a:rPr lang="en-GB" sz="1200" baseline="0" dirty="0" smtClean="0"/>
              <a:t> </a:t>
            </a:r>
            <a:r>
              <a:rPr lang="en-GB" sz="1200" baseline="0" dirty="0" err="1" smtClean="0"/>
              <a:t>na</a:t>
            </a:r>
            <a:r>
              <a:rPr lang="en-GB" sz="1200" baseline="0" dirty="0" smtClean="0"/>
              <a:t> </a:t>
            </a:r>
            <a:r>
              <a:rPr lang="en-GB" sz="1200" baseline="0" dirty="0" err="1" smtClean="0"/>
              <a:t>llynnoedd</a:t>
            </a:r>
            <a:r>
              <a:rPr lang="en-GB" sz="1200" baseline="0" dirty="0" smtClean="0"/>
              <a:t>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DF318-D304-4B93-B67E-FFDC8670645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1786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043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7256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1947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8847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6630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1121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55953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13263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7562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39172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4A288-801F-4819-9F0F-B2FF059EAC99}" type="datetimeFigureOut">
              <a:rPr lang="en-GB" smtClean="0"/>
              <a:pPr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38706-0251-44EB-8790-A01530C123D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062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656183"/>
          </a:xfrm>
        </p:spPr>
        <p:txBody>
          <a:bodyPr/>
          <a:lstStyle/>
          <a:p>
            <a:r>
              <a:rPr lang="en-GB" dirty="0" err="1"/>
              <a:t>Cemeg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Waith</a:t>
            </a:r>
            <a:endParaRPr lang="en-GB" dirty="0"/>
          </a:p>
        </p:txBody>
      </p:sp>
      <p:pic>
        <p:nvPicPr>
          <p:cNvPr id="1027" name="Picture 3" descr="C:\Users\Office\AppData\Local\Microsoft\Windows\INetCache\IE\DXTBYA6U\8035463_orig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20888"/>
            <a:ext cx="4644008" cy="341799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EB4091F-5266-4AB9-80D5-D46F22F2AEB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D52BCEDD-C869-4009-878B-F123B3E1801D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98156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512168"/>
          </a:xfrm>
        </p:spPr>
        <p:txBody>
          <a:bodyPr/>
          <a:lstStyle/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Amgylchedd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Environmental-Scientist-720x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204864"/>
            <a:ext cx="4946340" cy="3297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A5DCC64-5CA0-4D08-AAFA-38A77ECBF0D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F69E7B41-21C2-4514-88FB-281C88DEE137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Diogelwch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Cemegion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Peidiwch</a:t>
            </a:r>
            <a:r>
              <a:rPr lang="en-GB" dirty="0"/>
              <a:t> â </a:t>
            </a:r>
            <a:r>
              <a:rPr lang="en-GB" dirty="0" err="1"/>
              <a:t>rhoi</a:t>
            </a:r>
            <a:r>
              <a:rPr lang="en-GB" dirty="0"/>
              <a:t> </a:t>
            </a:r>
            <a:r>
              <a:rPr lang="en-GB" dirty="0" err="1"/>
              <a:t>unrhyw</a:t>
            </a:r>
            <a:r>
              <a:rPr lang="en-GB" dirty="0"/>
              <a:t> </a:t>
            </a:r>
            <a:r>
              <a:rPr lang="en-GB" dirty="0" err="1"/>
              <a:t>beth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ceg</a:t>
            </a:r>
            <a:endParaRPr lang="en-GB" dirty="0"/>
          </a:p>
          <a:p>
            <a:r>
              <a:rPr lang="en-GB" dirty="0" err="1"/>
              <a:t>Golchwch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dwylo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ddiwedd</a:t>
            </a:r>
            <a:r>
              <a:rPr lang="en-GB" dirty="0"/>
              <a:t> y </a:t>
            </a:r>
            <a:r>
              <a:rPr lang="en-GB" dirty="0" err="1"/>
              <a:t>sesiwn</a:t>
            </a:r>
            <a:endParaRPr lang="en-GB" dirty="0"/>
          </a:p>
        </p:txBody>
      </p:sp>
      <p:pic>
        <p:nvPicPr>
          <p:cNvPr id="4" name="Picture 3" descr="hazard sig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772816"/>
            <a:ext cx="2528675" cy="2440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167FF03-F496-405B-B383-F7442A7D09E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9CE99B0A-D10E-4678-BE9A-8913D9FAC861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Asid</a:t>
            </a:r>
            <a:r>
              <a:rPr lang="en-GB" dirty="0"/>
              <a:t> </a:t>
            </a:r>
            <a:r>
              <a:rPr lang="en-GB" dirty="0" err="1"/>
              <a:t>neu</a:t>
            </a:r>
            <a:r>
              <a:rPr lang="en-GB" dirty="0"/>
              <a:t> </a:t>
            </a:r>
            <a:r>
              <a:rPr lang="en-GB" dirty="0" err="1"/>
              <a:t>Alcali</a:t>
            </a:r>
            <a:r>
              <a:rPr lang="en-GB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err="1"/>
              <a:t>Graddfa</a:t>
            </a:r>
            <a:r>
              <a:rPr lang="en-GB" dirty="0"/>
              <a:t> pH</a:t>
            </a:r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endParaRPr lang="en-GB" dirty="0"/>
          </a:p>
        </p:txBody>
      </p:sp>
      <p:pic>
        <p:nvPicPr>
          <p:cNvPr id="4" name="Picture 3" descr="http://www.gcsescience.com/Indicator-Color-pH-Scale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4304" y="2817662"/>
            <a:ext cx="6195392" cy="169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99F1E26-7046-4634-8E57-F6D77E03E0A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C431073A-30F0-4C58-853A-93028687995C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Profi</a:t>
            </a:r>
            <a:r>
              <a:rPr lang="en-GB" dirty="0"/>
              <a:t> </a:t>
            </a:r>
            <a:r>
              <a:rPr lang="en-GB" dirty="0" err="1"/>
              <a:t>Defnyddiau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1AA4BA7-BA6A-4976-92D9-7F2B15DE6E9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68E5D0D9-0DE0-45B2-B470-A53928C22BF7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A0E53F0-1EFB-42FC-BBC6-B67C4CDF6A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8200" b="90661" l="10000" r="90000">
                        <a14:foregroundMark x1="42121" y1="9567" x2="50152" y2="8428"/>
                        <a14:foregroundMark x1="50152" y1="8428" x2="50152" y2="8428"/>
                        <a14:foregroundMark x1="53636" y1="8200" x2="51970" y2="8428"/>
                        <a14:foregroundMark x1="56212" y1="8200" x2="55303" y2="8200"/>
                        <a14:foregroundMark x1="78636" y1="60364" x2="82727" y2="61276"/>
                        <a14:foregroundMark x1="84242" y1="61048" x2="86061" y2="62415"/>
                        <a14:foregroundMark x1="86515" y1="61959" x2="79091" y2="58542"/>
                        <a14:foregroundMark x1="79091" y1="58542" x2="79091" y2="58542"/>
                        <a14:foregroundMark x1="76212" y1="89977" x2="76818" y2="90661"/>
                        <a14:foregroundMark x1="56667" y1="8200" x2="57121" y2="8200"/>
                        <a14:foregroundMark x1="42879" y1="8428" x2="39242" y2="8428"/>
                        <a14:foregroundMark x1="87576" y1="61048" x2="85455" y2="601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750" y="1944688"/>
            <a:ext cx="6286500" cy="4181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Defnyddiau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/>
              <a:t>		</a:t>
            </a:r>
            <a:r>
              <a:rPr lang="en-GB" sz="4400" b="1" dirty="0" err="1" smtClean="0"/>
              <a:t>Polystyren</a:t>
            </a:r>
            <a:r>
              <a:rPr lang="en-GB" sz="4400" b="1" dirty="0" smtClean="0"/>
              <a:t>			</a:t>
            </a:r>
            <a:r>
              <a:rPr lang="en-GB" sz="4400" b="1" dirty="0" err="1" smtClean="0"/>
              <a:t>Pren</a:t>
            </a:r>
            <a:endParaRPr lang="en-GB" sz="4400" b="1" dirty="0" smtClean="0"/>
          </a:p>
          <a:p>
            <a:pPr>
              <a:buNone/>
            </a:pPr>
            <a:endParaRPr lang="en-GB" sz="4400" b="1" dirty="0" smtClean="0"/>
          </a:p>
          <a:p>
            <a:pPr>
              <a:buNone/>
            </a:pPr>
            <a:r>
              <a:rPr lang="en-GB" sz="4400" b="1" dirty="0" smtClean="0"/>
              <a:t>		</a:t>
            </a:r>
            <a:r>
              <a:rPr lang="en-GB" sz="4400" b="1" dirty="0" err="1" smtClean="0"/>
              <a:t>Carreg</a:t>
            </a:r>
            <a:r>
              <a:rPr lang="en-GB" sz="4400" b="1" dirty="0" smtClean="0"/>
              <a:t>				</a:t>
            </a:r>
            <a:r>
              <a:rPr lang="en-GB" sz="4400" b="1" dirty="0" err="1" smtClean="0"/>
              <a:t>Haearn</a:t>
            </a:r>
            <a:endParaRPr lang="en-GB" sz="4400" b="1" dirty="0" smtClean="0"/>
          </a:p>
          <a:p>
            <a:pPr>
              <a:buNone/>
            </a:pPr>
            <a:endParaRPr lang="en-GB" sz="4400" b="1" dirty="0" smtClean="0"/>
          </a:p>
          <a:p>
            <a:pPr>
              <a:buNone/>
            </a:pPr>
            <a:r>
              <a:rPr lang="en-GB" sz="4400" b="1" dirty="0" smtClean="0"/>
              <a:t>		</a:t>
            </a:r>
            <a:r>
              <a:rPr lang="en-GB" sz="4400" b="1" dirty="0" err="1" smtClean="0"/>
              <a:t>Alwminiwm</a:t>
            </a:r>
            <a:r>
              <a:rPr lang="en-GB" sz="4400" b="1" dirty="0" smtClean="0"/>
              <a:t>		Pres</a:t>
            </a:r>
            <a:endParaRPr lang="en-GB" sz="4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Adnabod</a:t>
            </a:r>
            <a:r>
              <a:rPr lang="en-GB" dirty="0"/>
              <a:t> </a:t>
            </a:r>
            <a:r>
              <a:rPr lang="en-GB" dirty="0" err="1"/>
              <a:t>Solidau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/>
              <a:t>Beth </a:t>
            </a:r>
            <a:r>
              <a:rPr lang="en-GB" dirty="0" err="1"/>
              <a:t>yw’r</a:t>
            </a:r>
            <a:r>
              <a:rPr lang="en-GB" dirty="0"/>
              <a:t> </a:t>
            </a:r>
            <a:r>
              <a:rPr lang="en-GB" dirty="0" err="1"/>
              <a:t>powdr</a:t>
            </a:r>
            <a:r>
              <a:rPr lang="en-GB" dirty="0"/>
              <a:t> </a:t>
            </a:r>
            <a:r>
              <a:rPr lang="en-GB" dirty="0" err="1"/>
              <a:t>gwyn</a:t>
            </a:r>
            <a:r>
              <a:rPr lang="en-GB" dirty="0"/>
              <a:t>?</a:t>
            </a:r>
          </a:p>
          <a:p>
            <a:endParaRPr lang="en-GB" dirty="0"/>
          </a:p>
        </p:txBody>
      </p:sp>
      <p:pic>
        <p:nvPicPr>
          <p:cNvPr id="4" name="Picture 3" descr="white powder sa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636912"/>
            <a:ext cx="3776838" cy="31859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1E63AE2-647C-4BE8-B1D0-AEFAE1B6038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01169FDF-8E45-455D-B966-A62F61CE310A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D8A672-9DBB-4958-BA28-E00515B46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en-GB" dirty="0"/>
              <a:t>Pa </a:t>
            </a:r>
            <a:r>
              <a:rPr lang="en-GB" dirty="0" err="1"/>
              <a:t>bowdr</a:t>
            </a:r>
            <a:r>
              <a:rPr lang="en-GB" dirty="0"/>
              <a:t> </a:t>
            </a:r>
            <a:r>
              <a:rPr lang="en-GB" dirty="0" err="1"/>
              <a:t>gwyn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ganddoch</a:t>
            </a:r>
            <a:r>
              <a:rPr lang="en-GB" dirty="0"/>
              <a:t> chi?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A0C59071-2CF9-47F0-95EF-20FA6B7062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6504817"/>
              </p:ext>
            </p:extLst>
          </p:nvPr>
        </p:nvGraphicFramePr>
        <p:xfrm>
          <a:off x="481808" y="966788"/>
          <a:ext cx="8435280" cy="5103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820">
                  <a:extLst>
                    <a:ext uri="{9D8B030D-6E8A-4147-A177-3AD203B41FA5}">
                      <a16:colId xmlns:a16="http://schemas.microsoft.com/office/drawing/2014/main" xmlns="" val="301014558"/>
                    </a:ext>
                  </a:extLst>
                </a:gridCol>
                <a:gridCol w="2108820">
                  <a:extLst>
                    <a:ext uri="{9D8B030D-6E8A-4147-A177-3AD203B41FA5}">
                      <a16:colId xmlns:a16="http://schemas.microsoft.com/office/drawing/2014/main" xmlns="" val="4046433858"/>
                    </a:ext>
                  </a:extLst>
                </a:gridCol>
                <a:gridCol w="2108820">
                  <a:extLst>
                    <a:ext uri="{9D8B030D-6E8A-4147-A177-3AD203B41FA5}">
                      <a16:colId xmlns:a16="http://schemas.microsoft.com/office/drawing/2014/main" xmlns="" val="2553465560"/>
                    </a:ext>
                  </a:extLst>
                </a:gridCol>
                <a:gridCol w="2108820">
                  <a:extLst>
                    <a:ext uri="{9D8B030D-6E8A-4147-A177-3AD203B41FA5}">
                      <a16:colId xmlns:a16="http://schemas.microsoft.com/office/drawing/2014/main" xmlns="" val="1705176910"/>
                    </a:ext>
                  </a:extLst>
                </a:gridCol>
              </a:tblGrid>
              <a:tr h="674111">
                <a:tc>
                  <a:txBody>
                    <a:bodyPr/>
                    <a:lstStyle/>
                    <a:p>
                      <a:r>
                        <a:rPr lang="en-GB" dirty="0"/>
                        <a:t>Solid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Golwg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Effaith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adio</a:t>
                      </a:r>
                      <a:r>
                        <a:rPr lang="en-GB" dirty="0"/>
                        <a:t> DŴR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Effaith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adio</a:t>
                      </a:r>
                      <a:r>
                        <a:rPr lang="en-GB" dirty="0"/>
                        <a:t> FINEGR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7806204"/>
                  </a:ext>
                </a:extLst>
              </a:tr>
              <a:tr h="67411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Sodiwm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Deucarbonad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Crisialau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bach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gwyn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Hylif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llaethog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Cynhyrchu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swigod</a:t>
                      </a:r>
                      <a:r>
                        <a:rPr lang="en-GB" dirty="0" smtClean="0"/>
                        <a:t> pan </a:t>
                      </a:r>
                      <a:r>
                        <a:rPr lang="en-GB" dirty="0" err="1" smtClean="0"/>
                        <a:t>mae’r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ddau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cyffwrdd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8489929"/>
                  </a:ext>
                </a:extLst>
              </a:tr>
              <a:tr h="67411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Blawd</a:t>
                      </a:r>
                      <a:r>
                        <a:rPr lang="en-GB" dirty="0" smtClean="0"/>
                        <a:t> Corn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Powdwr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</a:t>
                      </a:r>
                      <a:r>
                        <a:rPr lang="en-GB" sz="1800" dirty="0" err="1" smtClean="0"/>
                        <a:t>ân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dirty="0" err="1" smtClean="0"/>
                        <a:t>lliw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hufen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mynd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drwchus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iawn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mynd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drwchus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iawn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7523696"/>
                  </a:ext>
                </a:extLst>
              </a:tr>
              <a:tr h="67411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Plastr</a:t>
                      </a:r>
                      <a:r>
                        <a:rPr lang="en-GB" dirty="0" smtClean="0"/>
                        <a:t> Paris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Powdwr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</a:t>
                      </a:r>
                      <a:r>
                        <a:rPr lang="en-GB" sz="1800" dirty="0" err="1" smtClean="0"/>
                        <a:t>ân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 err="1" smtClean="0"/>
                        <a:t>lliw</a:t>
                      </a:r>
                      <a:r>
                        <a:rPr lang="en-GB" sz="1800" smtClean="0"/>
                        <a:t> llwyd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dirty="0" err="1" smtClean="0"/>
                        <a:t>golau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Mynd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drwchus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iawn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wedyn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galed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Cynhyrchu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swigod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wedyn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mynd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galed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63950939"/>
                  </a:ext>
                </a:extLst>
              </a:tr>
              <a:tr h="1251921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Halen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Crisialau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bach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gwyn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Ychydig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hydoddi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gan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adael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peth</a:t>
                      </a:r>
                      <a:r>
                        <a:rPr lang="en-GB" dirty="0" smtClean="0"/>
                        <a:t> solid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gwyn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mewn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hylif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clir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Dim </a:t>
                      </a:r>
                      <a:r>
                        <a:rPr lang="en-GB" dirty="0" err="1" smtClean="0"/>
                        <a:t>effaith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3111625"/>
                  </a:ext>
                </a:extLst>
              </a:tr>
              <a:tr h="674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Siwgr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m</a:t>
                      </a:r>
                      <a:r>
                        <a:rPr lang="en-GB" sz="1800" dirty="0" err="1" smtClean="0"/>
                        <a:t>â</a:t>
                      </a:r>
                      <a:r>
                        <a:rPr lang="en-GB" sz="1800" dirty="0" err="1"/>
                        <a:t>n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Crisialau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bach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gwyn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Hydoddi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gan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adael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hylif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clir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Ychydig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hydoddi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72764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7149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Polymerau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err="1"/>
              <a:t>Gwnewch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polymer </a:t>
            </a:r>
            <a:r>
              <a:rPr lang="en-GB" dirty="0" err="1"/>
              <a:t>sleim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hun</a:t>
            </a:r>
            <a:r>
              <a:rPr lang="en-GB" dirty="0"/>
              <a:t>!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 descr="Slime_02471_Nev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2276872"/>
            <a:ext cx="2733768" cy="36450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660AE38-0418-4E09-8D58-2F723B1B828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2165DA39-F681-4790-A512-98F2A97E8D72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991C42-4F64-43A0-A88D-2CA16FF79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Cadwyni</a:t>
            </a:r>
            <a:r>
              <a:rPr lang="en-GB" dirty="0" smtClean="0"/>
              <a:t> polymer</a:t>
            </a:r>
            <a:endParaRPr lang="en-GB" dirty="0"/>
          </a:p>
        </p:txBody>
      </p:sp>
      <p:pic>
        <p:nvPicPr>
          <p:cNvPr id="4" name="Content Placeholder 3" descr="https://upload.wikimedia.org/wikipedia/commons/thumb/8/8a/Polymer_Chain_-_Armorphous.svg/1280px-Polymer_Chain_-_Armorphous.svg.png">
            <a:extLst>
              <a:ext uri="{FF2B5EF4-FFF2-40B4-BE49-F238E27FC236}">
                <a16:creationId xmlns:a16="http://schemas.microsoft.com/office/drawing/2014/main" xmlns="" id="{DEA078D9-2A58-429A-8011-821D9BDA324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52623"/>
            <a:ext cx="8229600" cy="322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8972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9B4BB3-CF6A-4797-8C3C-3C1872E85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Cadwyni</a:t>
            </a:r>
            <a:r>
              <a:rPr lang="en-GB" dirty="0"/>
              <a:t> polymer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trawsgysylltu</a:t>
            </a:r>
            <a:endParaRPr lang="en-GB" dirty="0"/>
          </a:p>
        </p:txBody>
      </p:sp>
      <p:pic>
        <p:nvPicPr>
          <p:cNvPr id="4" name="Content Placeholder 3" descr="https://upload.wikimedia.org/wikipedia/commons/thumb/7/7c/Polymer_Chain_-_Elastomer.svg/2000px-Polymer_Chain_-_Elastomer.svg.png">
            <a:extLst>
              <a:ext uri="{FF2B5EF4-FFF2-40B4-BE49-F238E27FC236}">
                <a16:creationId xmlns:a16="http://schemas.microsoft.com/office/drawing/2014/main" xmlns="" id="{E8DE6E1C-D3A1-48B1-BABC-34018A49D8B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336703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6370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cemegion</a:t>
            </a:r>
            <a:r>
              <a:rPr lang="en-GB" dirty="0"/>
              <a:t> </a:t>
            </a:r>
            <a:r>
              <a:rPr lang="en-GB" dirty="0" err="1"/>
              <a:t>cyfarwydd</a:t>
            </a:r>
            <a:r>
              <a:rPr lang="en-GB" dirty="0"/>
              <a:t>…</a:t>
            </a:r>
          </a:p>
        </p:txBody>
      </p:sp>
      <p:pic>
        <p:nvPicPr>
          <p:cNvPr id="4" name="Content Placeholder 3" descr="drops-of-water-578897_64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33600" y="2060849"/>
            <a:ext cx="5146129" cy="3425392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9C868CD-3EEE-4E26-8138-5CB63856C68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6CE4371E-25C8-4A9C-9A96-E009F62144A4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cemegion</a:t>
            </a:r>
            <a:r>
              <a:rPr lang="en-GB" dirty="0"/>
              <a:t> </a:t>
            </a:r>
            <a:r>
              <a:rPr lang="en-GB" dirty="0" err="1"/>
              <a:t>cyfarwydd</a:t>
            </a:r>
            <a:r>
              <a:rPr lang="en-GB" dirty="0"/>
              <a:t>…</a:t>
            </a:r>
          </a:p>
        </p:txBody>
      </p:sp>
      <p:pic>
        <p:nvPicPr>
          <p:cNvPr id="4" name="Content Placeholder 3" descr="Table_salt_with_salt_shaker_V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772816"/>
            <a:ext cx="4992845" cy="413732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5837AC-7806-4D21-92F4-B157201E43C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C48D88D0-6299-4657-8E04-535CA992A1BC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cemegion</a:t>
            </a:r>
            <a:r>
              <a:rPr lang="en-GB" dirty="0"/>
              <a:t> </a:t>
            </a:r>
            <a:r>
              <a:rPr lang="en-GB" dirty="0" err="1"/>
              <a:t>cyfarwydd</a:t>
            </a:r>
            <a:r>
              <a:rPr lang="en-GB" dirty="0"/>
              <a:t>…</a:t>
            </a:r>
          </a:p>
        </p:txBody>
      </p:sp>
      <p:pic>
        <p:nvPicPr>
          <p:cNvPr id="4" name="Content Placeholder 3" descr="oil and vinega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95500" y="2213451"/>
            <a:ext cx="4953000" cy="329946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A4D8D9C-834A-4E55-9256-7AB6BE779BD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76794D56-8024-440C-84F9-8ED67556BE78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Rhai</a:t>
            </a:r>
            <a:r>
              <a:rPr lang="en-GB" dirty="0"/>
              <a:t> </a:t>
            </a:r>
            <a:r>
              <a:rPr lang="en-GB" dirty="0" err="1"/>
              <a:t>cemegion</a:t>
            </a:r>
            <a:r>
              <a:rPr lang="en-GB" dirty="0"/>
              <a:t> </a:t>
            </a:r>
            <a:r>
              <a:rPr lang="en-GB" dirty="0" err="1"/>
              <a:t>cyfarwydd</a:t>
            </a:r>
            <a:r>
              <a:rPr lang="en-GB" dirty="0"/>
              <a:t>…</a:t>
            </a:r>
          </a:p>
        </p:txBody>
      </p:sp>
      <p:pic>
        <p:nvPicPr>
          <p:cNvPr id="4" name="Content Placeholder 3" descr="Oxygen tan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6859" y="1844824"/>
            <a:ext cx="3773497" cy="3773497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7153F63-ECFB-4A6D-8FB8-91350E60892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7D651772-4D7A-46B5-9559-6C4DCA7530C7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880320"/>
          </a:xfrm>
        </p:spPr>
        <p:txBody>
          <a:bodyPr/>
          <a:lstStyle/>
          <a:p>
            <a:r>
              <a:rPr lang="en-GB" dirty="0" err="1"/>
              <a:t>Lle</a:t>
            </a:r>
            <a:r>
              <a:rPr lang="en-GB" dirty="0"/>
              <a:t>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Cemegwyr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gweithio</a:t>
            </a:r>
            <a:r>
              <a:rPr lang="en-GB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1019123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7D91305-3972-4DBD-AE61-376EDC40A3A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85F84AC4-6B3B-4BB8-9297-98FE2D2BD744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Labordy</a:t>
            </a:r>
            <a:endParaRPr lang="en-GB" dirty="0"/>
          </a:p>
        </p:txBody>
      </p:sp>
      <p:pic>
        <p:nvPicPr>
          <p:cNvPr id="4" name="Content Placeholder 3" descr="chemist in la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2060848"/>
            <a:ext cx="5555200" cy="370527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DA3B0E5-3093-4201-912E-934C1F7E683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E83F73FD-3FA1-4C91-9A18-8A712E00201F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Gweithfeydd</a:t>
            </a:r>
            <a:r>
              <a:rPr lang="en-GB" dirty="0"/>
              <a:t> </a:t>
            </a:r>
            <a:r>
              <a:rPr lang="en-GB" dirty="0" err="1"/>
              <a:t>Cemegol</a:t>
            </a:r>
            <a:endParaRPr lang="en-GB" dirty="0"/>
          </a:p>
        </p:txBody>
      </p:sp>
      <p:pic>
        <p:nvPicPr>
          <p:cNvPr id="4" name="Content Placeholder 3" descr="chemical plan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1772816"/>
            <a:ext cx="4361904" cy="327142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34AEF33-1418-4746-81EA-8ED753BA944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Office\Desktop\SeeScience-logo-jpeg.jpg">
            <a:extLst>
              <a:ext uri="{FF2B5EF4-FFF2-40B4-BE49-F238E27FC236}">
                <a16:creationId xmlns:a16="http://schemas.microsoft.com/office/drawing/2014/main" xmlns="" id="{BFBE3547-7F0E-43DC-BBE3-D2A11430FAAC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Ysbytai</a:t>
            </a:r>
            <a:endParaRPr lang="en-GB" dirty="0"/>
          </a:p>
        </p:txBody>
      </p:sp>
      <p:pic>
        <p:nvPicPr>
          <p:cNvPr id="5" name="Content Placeholder 4" descr="hospital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772816"/>
            <a:ext cx="6075098" cy="3417243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8FD035B-0DF9-45AD-89AB-39366712EF1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14" y="5799758"/>
            <a:ext cx="1345372" cy="1019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Office\Desktop\SeeScience-logo-jpeg.jpg">
            <a:extLst>
              <a:ext uri="{FF2B5EF4-FFF2-40B4-BE49-F238E27FC236}">
                <a16:creationId xmlns:a16="http://schemas.microsoft.com/office/drawing/2014/main" xmlns="" id="{F37C6235-F483-48C2-A056-0330D9D5821B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6886" y="5970229"/>
            <a:ext cx="1524000" cy="67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399</Words>
  <Application>Microsoft Office PowerPoint</Application>
  <PresentationFormat>On-screen Show (4:3)</PresentationFormat>
  <Paragraphs>87</Paragraphs>
  <Slides>19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Cemeg ar Waith</vt:lpstr>
      <vt:lpstr>Rhai cemegion cyfarwydd…</vt:lpstr>
      <vt:lpstr>Rhai cemegion cyfarwydd…</vt:lpstr>
      <vt:lpstr>Rhai cemegion cyfarwydd…</vt:lpstr>
      <vt:lpstr>Rhai cemegion cyfarwydd…</vt:lpstr>
      <vt:lpstr>Lle mae Cemegwyr yn gweithio?</vt:lpstr>
      <vt:lpstr>Mewn Labordy</vt:lpstr>
      <vt:lpstr>Mewn Gweithfeydd Cemegol</vt:lpstr>
      <vt:lpstr>Mewn Ysbytai</vt:lpstr>
      <vt:lpstr>Yn yr Amgylchedd</vt:lpstr>
      <vt:lpstr>Diogelwch gyda Cemegion </vt:lpstr>
      <vt:lpstr>Asid neu Alcali?</vt:lpstr>
      <vt:lpstr>Profi Defnyddiau</vt:lpstr>
      <vt:lpstr>Defnyddiau</vt:lpstr>
      <vt:lpstr>Adnabod Solidau</vt:lpstr>
      <vt:lpstr>Pa bowdr gwyn sydd ganddoch chi?</vt:lpstr>
      <vt:lpstr>Polymerau</vt:lpstr>
      <vt:lpstr>Cadwyni polymer</vt:lpstr>
      <vt:lpstr>Cadwyni polymer wedi trawsgysylltu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</dc:title>
  <dc:creator>Office</dc:creator>
  <cp:lastModifiedBy>Office</cp:lastModifiedBy>
  <cp:revision>86</cp:revision>
  <dcterms:created xsi:type="dcterms:W3CDTF">2017-01-03T13:08:54Z</dcterms:created>
  <dcterms:modified xsi:type="dcterms:W3CDTF">2018-03-23T11:57:06Z</dcterms:modified>
</cp:coreProperties>
</file>