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19"/>
  </p:notesMasterIdLst>
  <p:sldIdLst>
    <p:sldId id="278" r:id="rId3"/>
    <p:sldId id="274" r:id="rId4"/>
    <p:sldId id="275" r:id="rId5"/>
    <p:sldId id="276" r:id="rId6"/>
    <p:sldId id="259" r:id="rId7"/>
    <p:sldId id="260" r:id="rId8"/>
    <p:sldId id="263" r:id="rId9"/>
    <p:sldId id="264" r:id="rId10"/>
    <p:sldId id="265" r:id="rId11"/>
    <p:sldId id="266" r:id="rId12"/>
    <p:sldId id="267" r:id="rId13"/>
    <p:sldId id="268" r:id="rId14"/>
    <p:sldId id="277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08"/>
    <p:restoredTop sz="94685"/>
  </p:normalViewPr>
  <p:slideViewPr>
    <p:cSldViewPr snapToGrid="0" snapToObjects="1">
      <p:cViewPr varScale="1">
        <p:scale>
          <a:sx n="83" d="100"/>
          <a:sy n="83" d="100"/>
        </p:scale>
        <p:origin x="-734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B52760-394A-481C-AF90-17A398154B5A}" type="datetimeFigureOut">
              <a:rPr lang="en-GB" smtClean="0"/>
              <a:pPr/>
              <a:t>07/02/2020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98B788-D829-4CE3-A4F8-A5D2AE658DF4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7DF318-D304-4B93-B67E-FFDC86706452}" type="slidenum">
              <a:rPr lang="en-GB" smtClean="0"/>
              <a:pPr/>
              <a:t>7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Oxygen (in the tank) &amp; Carbon dioxide (bubbles)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7DF318-D304-4B93-B67E-FFDC86706452}" type="slidenum">
              <a:rPr lang="en-GB" smtClean="0"/>
              <a:pPr/>
              <a:t>10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7DF318-D304-4B93-B67E-FFDC86706452}" type="slidenum">
              <a:rPr lang="en-GB" smtClean="0"/>
              <a:pPr/>
              <a:t>11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AB67AF3-B93C-0D4A-963C-F10DB0376A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BF10D371-04DE-8744-B1C5-1991DB9500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58F3171-43F3-544A-B0A8-7D6BB88B05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5173F-8F24-4D4E-8F4C-0D283A703BFF}" type="datetimeFigureOut">
              <a:rPr lang="en-US" smtClean="0"/>
              <a:pPr/>
              <a:t>2/7/2020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65A3FD1-F730-B049-B20A-123E9F6AEC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627E7E3-E3ED-EE4A-B861-4BD1DFB9B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AFB1F-81D2-F945-AE56-B44F47578C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830805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47D74DD-C3F9-C14A-887E-FCAB686EF6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9ACAC1A2-DE6C-D946-B13D-A3054E6282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318000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6643787-F59A-F54D-BAE0-802473024A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5173F-8F24-4D4E-8F4C-0D283A703BFF}" type="datetimeFigureOut">
              <a:rPr lang="en-US" smtClean="0"/>
              <a:pPr/>
              <a:t>2/7/2020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85AB9F0-93C8-CE4F-A427-1C435B359A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6195417-E9F8-A243-8004-9095C59F5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AFB1F-81D2-F945-AE56-B44F47578C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905686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B22DB239-3819-5C4F-98E6-387BCE47E1E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AB64B7AA-F630-9C4D-B594-307E9B21D7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D7F346E-CD3B-6146-91D1-288B08BFB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5173F-8F24-4D4E-8F4C-0D283A703BFF}" type="datetimeFigureOut">
              <a:rPr lang="en-US" smtClean="0"/>
              <a:pPr/>
              <a:t>2/7/2020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388A226-AC19-D947-980D-A730C9393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6C76747-4364-1645-9A76-D8EB2C1FDB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AFB1F-81D2-F945-AE56-B44F47578C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697546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AB67AF3-B93C-0D4A-963C-F10DB0376A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BF10D371-04DE-8744-B1C5-1991DB9500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58F3171-43F3-544A-B0A8-7D6BB88B05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5173F-8F24-4D4E-8F4C-0D283A703B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65A3FD1-F730-B049-B20A-123E9F6AEC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627E7E3-E3ED-EE4A-B861-4BD1DFB9B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AFB1F-81D2-F945-AE56-B44F47578C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30805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9183276-EA3A-184F-A6CE-DE597E93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5FE1DF0-2473-6944-B290-164579EC48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18000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BBFADEF-9032-D341-9419-FDE9038F4D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5173F-8F24-4D4E-8F4C-0D283A703B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CBAD8B1-F8E7-2441-81A0-2D8E497ADD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68D513F-8F80-9A4C-9E46-7FF216FC88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AFB1F-81D2-F945-AE56-B44F47578C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67567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6067509-3ECD-CD46-B8F5-9770D15069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AD3A246-7929-EB4E-9704-337A66E510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9D5EB21-0942-3C46-8BA9-AAB3E250AA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5173F-8F24-4D4E-8F4C-0D283A703B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C11E071-0568-FA46-825D-B0D8C0D09D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5A4A457-7A08-2044-8A02-23774522D0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AFB1F-81D2-F945-AE56-B44F47578C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4155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2667A31-737C-CA4B-BBEC-D2517AC8CB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21B271B-5947-DA4D-A136-07DA356F3F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AADB6239-3E75-FF4F-B720-D133E36F04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AA2D0D5-E7FB-CF4E-866E-ED90C3CB85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5173F-8F24-4D4E-8F4C-0D283A703B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668328D-1992-5D4A-A7F0-76BB2CD10B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86F90B6-B235-1A4B-A466-FA7478E1C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AFB1F-81D2-F945-AE56-B44F47578C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76696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976388F-3AC5-0640-BD9D-49421B33DD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9869A743-BA4E-FC4F-9261-B469DFA6E8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8EF01022-B8FA-694F-B354-B4C12A426D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46641E91-74A4-C24E-9C52-13D9342A196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52FDB662-57C6-B949-B78B-5A8484399A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12EA518D-E75B-2E44-A716-BF6C803036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5173F-8F24-4D4E-8F4C-0D283A703B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2265F023-B12A-A041-8E0D-19E4AA0FC4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7302E5CD-4CB5-7B4B-8263-86667ADA55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AFB1F-81D2-F945-AE56-B44F47578C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23532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17F07FD-DD77-4447-B44A-E1F5BF2642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2E9E310-5C24-D94E-8EBB-562B1BCC01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5173F-8F24-4D4E-8F4C-0D283A703B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CEC3D843-925B-0C45-98C1-FF654CE94A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0064010-D845-F342-A784-204EA4CCC4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AFB1F-81D2-F945-AE56-B44F47578C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77805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D7328EDE-C393-4A44-B4F7-3B20F08EA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5173F-8F24-4D4E-8F4C-0D283A703B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4B5F761B-A938-0243-B628-8D6267D4BC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4173FEB5-5D26-994C-883D-6C23DFC76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AFB1F-81D2-F945-AE56-B44F47578C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96565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236AE6A-F22B-0045-A254-AC44FD4AA5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183D48E-B88D-3043-A5F2-1C0C601D1E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A2256399-D6F1-CB40-A90C-FEC11E99FF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C1B112C6-8DF0-324A-9768-7B54C34440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5173F-8F24-4D4E-8F4C-0D283A703B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6AF01BB6-A2A6-1948-9ADA-12D1D7104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9985B2F1-F863-004D-8DDF-D5371CD9BF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AFB1F-81D2-F945-AE56-B44F47578C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4108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9183276-EA3A-184F-A6CE-DE597E93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5FE1DF0-2473-6944-B290-164579EC48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18000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BBFADEF-9032-D341-9419-FDE9038F4D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5173F-8F24-4D4E-8F4C-0D283A703BFF}" type="datetimeFigureOut">
              <a:rPr lang="en-US" smtClean="0"/>
              <a:pPr/>
              <a:t>2/7/2020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CBAD8B1-F8E7-2441-81A0-2D8E497ADD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68D513F-8F80-9A4C-9E46-7FF216FC88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AFB1F-81D2-F945-AE56-B44F47578C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467567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BC2DE31-249E-2B4A-855A-ABCBEF8328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87938008-685B-A240-B80A-9EE8352C354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1173B314-B35E-4C4B-9C56-D3B135F0DA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942FAB0B-0CA2-554F-90CC-45871A2C7C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5173F-8F24-4D4E-8F4C-0D283A703B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458557B9-FE24-C447-97FF-0C51AC9F5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9DD3215-42AA-CE4C-B363-2754831AAE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AFB1F-81D2-F945-AE56-B44F47578C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3723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47D74DD-C3F9-C14A-887E-FCAB686EF6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9ACAC1A2-DE6C-D946-B13D-A3054E6282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318000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6643787-F59A-F54D-BAE0-802473024A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5173F-8F24-4D4E-8F4C-0D283A703B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85AB9F0-93C8-CE4F-A427-1C435B359A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6195417-E9F8-A243-8004-9095C59F5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AFB1F-81D2-F945-AE56-B44F47578C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05686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B22DB239-3819-5C4F-98E6-387BCE47E1E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AB64B7AA-F630-9C4D-B594-307E9B21D7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D7F346E-CD3B-6146-91D1-288B08BFB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5173F-8F24-4D4E-8F4C-0D283A703B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388A226-AC19-D947-980D-A730C9393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6C76747-4364-1645-9A76-D8EB2C1FDB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AFB1F-81D2-F945-AE56-B44F47578C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97546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6067509-3ECD-CD46-B8F5-9770D15069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AD3A246-7929-EB4E-9704-337A66E510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9D5EB21-0942-3C46-8BA9-AAB3E250AA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5173F-8F24-4D4E-8F4C-0D283A703BFF}" type="datetimeFigureOut">
              <a:rPr lang="en-US" smtClean="0"/>
              <a:pPr/>
              <a:t>2/7/2020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C11E071-0568-FA46-825D-B0D8C0D09D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5A4A457-7A08-2044-8A02-23774522D0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AFB1F-81D2-F945-AE56-B44F47578C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64155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2667A31-737C-CA4B-BBEC-D2517AC8CB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821B271B-5947-DA4D-A136-07DA356F3F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AADB6239-3E75-FF4F-B720-D133E36F04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2AA2D0D5-E7FB-CF4E-866E-ED90C3CB85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5173F-8F24-4D4E-8F4C-0D283A703BFF}" type="datetimeFigureOut">
              <a:rPr lang="en-US" smtClean="0"/>
              <a:pPr/>
              <a:t>2/7/2020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7668328D-1992-5D4A-A7F0-76BB2CD10B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686F90B6-B235-1A4B-A466-FA7478E1C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AFB1F-81D2-F945-AE56-B44F47578C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776696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976388F-3AC5-0640-BD9D-49421B33DD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9869A743-BA4E-FC4F-9261-B469DFA6E8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8EF01022-B8FA-694F-B354-B4C12A426D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46641E91-74A4-C24E-9C52-13D9342A196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52FDB662-57C6-B949-B78B-5A8484399A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12EA518D-E75B-2E44-A716-BF6C803036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5173F-8F24-4D4E-8F4C-0D283A703BFF}" type="datetimeFigureOut">
              <a:rPr lang="en-US" smtClean="0"/>
              <a:pPr/>
              <a:t>2/7/2020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2265F023-B12A-A041-8E0D-19E4AA0FC4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7302E5CD-4CB5-7B4B-8263-86667ADA55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AFB1F-81D2-F945-AE56-B44F47578C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423532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17F07FD-DD77-4447-B44A-E1F5BF2642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82E9E310-5C24-D94E-8EBB-562B1BCC01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5173F-8F24-4D4E-8F4C-0D283A703BFF}" type="datetimeFigureOut">
              <a:rPr lang="en-US" smtClean="0"/>
              <a:pPr/>
              <a:t>2/7/2020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CEC3D843-925B-0C45-98C1-FF654CE94A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80064010-D845-F342-A784-204EA4CCC4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AFB1F-81D2-F945-AE56-B44F47578C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777805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D7328EDE-C393-4A44-B4F7-3B20F08EA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5173F-8F24-4D4E-8F4C-0D283A703BFF}" type="datetimeFigureOut">
              <a:rPr lang="en-US" smtClean="0"/>
              <a:pPr/>
              <a:t>2/7/2020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4B5F761B-A938-0243-B628-8D6267D4BC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4173FEB5-5D26-994C-883D-6C23DFC76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AFB1F-81D2-F945-AE56-B44F47578C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096565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236AE6A-F22B-0045-A254-AC44FD4AA5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183D48E-B88D-3043-A5F2-1C0C601D1E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A2256399-D6F1-CB40-A90C-FEC11E99FF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C1B112C6-8DF0-324A-9768-7B54C34440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5173F-8F24-4D4E-8F4C-0D283A703BFF}" type="datetimeFigureOut">
              <a:rPr lang="en-US" smtClean="0"/>
              <a:pPr/>
              <a:t>2/7/2020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6AF01BB6-A2A6-1948-9ADA-12D1D7104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9985B2F1-F863-004D-8DDF-D5371CD9BF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AFB1F-81D2-F945-AE56-B44F47578C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44108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BC2DE31-249E-2B4A-855A-ABCBEF8328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87938008-685B-A240-B80A-9EE8352C354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1173B314-B35E-4C4B-9C56-D3B135F0DA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942FAB0B-0CA2-554F-90CC-45871A2C7C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5173F-8F24-4D4E-8F4C-0D283A703BFF}" type="datetimeFigureOut">
              <a:rPr lang="en-US" smtClean="0"/>
              <a:pPr/>
              <a:t>2/7/2020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458557B9-FE24-C447-97FF-0C51AC9F5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49DD3215-42AA-CE4C-B363-2754831AAE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AFB1F-81D2-F945-AE56-B44F47578C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93723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8F6DC59-46E6-EE41-B94A-70528AA226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85173F-8F24-4D4E-8F4C-0D283A703BFF}" type="datetimeFigureOut">
              <a:rPr lang="en-US" smtClean="0"/>
              <a:pPr/>
              <a:t>2/7/2020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E78E4AE-58D0-F047-BB72-0826C27FE0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D6A8C0B-C5A3-CA48-A73A-33A1C8BF08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3AFB1F-81D2-F945-AE56-B44F47578C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66357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8F6DC59-46E6-EE41-B94A-70528AA226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85173F-8F24-4D4E-8F4C-0D283A703B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E78E4AE-58D0-F047-BB72-0826C27FE0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D6A8C0B-C5A3-CA48-A73A-33A1C8BF08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3AFB1F-81D2-F945-AE56-B44F47578C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6357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6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6.emf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546846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dirty="0" err="1" smtClean="0"/>
              <a:t>Adlifiad</a:t>
            </a:r>
            <a:r>
              <a:rPr lang="en-GB" dirty="0" smtClean="0"/>
              <a:t> </a:t>
            </a:r>
            <a:r>
              <a:rPr lang="en-GB" dirty="0" err="1" smtClean="0"/>
              <a:t>Asid</a:t>
            </a: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87153F63-ECFB-4A6D-8FB8-91350E608924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6" y="5799758"/>
            <a:ext cx="1793829" cy="101912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C:\Users\Office\Desktop\SeeScience-logo-jpeg.jpg">
            <a:extLst>
              <a:ext uri="{FF2B5EF4-FFF2-40B4-BE49-F238E27FC236}">
                <a16:creationId xmlns="" xmlns:a16="http://schemas.microsoft.com/office/drawing/2014/main" id="{7D651772-4D7A-46B5-9559-6C4DCA7530C7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42515" y="5970229"/>
            <a:ext cx="2032000" cy="678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s://upload.wikimedia.org/wikipedia/commons/e/e1/GastroEsophageal_Reflux_Disease_%28GERD%29.jpg">
            <a:extLst>
              <a:ext uri="{FF2B5EF4-FFF2-40B4-BE49-F238E27FC236}">
                <a16:creationId xmlns="" xmlns:a16="http://schemas.microsoft.com/office/drawing/2014/main" id="{5AB2A0CA-4604-465D-BAA6-1F67490AE51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8545" y="1600201"/>
            <a:ext cx="6474911" cy="45259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C991C42-4F64-43A0-A88D-2CA16FF797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err="1" smtClean="0"/>
              <a:t>Cadwyni</a:t>
            </a:r>
            <a:r>
              <a:rPr lang="en-GB" dirty="0" smtClean="0"/>
              <a:t> Polymer</a:t>
            </a:r>
            <a:endParaRPr lang="en-GB" dirty="0"/>
          </a:p>
        </p:txBody>
      </p:sp>
      <p:pic>
        <p:nvPicPr>
          <p:cNvPr id="4" name="Content Placeholder 3" descr="https://upload.wikimedia.org/wikipedia/commons/thumb/8/8a/Polymer_Chain_-_Armorphous.svg/1280px-Polymer_Chain_-_Armorphous.svg.png">
            <a:extLst>
              <a:ext uri="{FF2B5EF4-FFF2-40B4-BE49-F238E27FC236}">
                <a16:creationId xmlns="" xmlns:a16="http://schemas.microsoft.com/office/drawing/2014/main" id="{DEA078D9-2A58-429A-8011-821D9BDA324A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2252623"/>
            <a:ext cx="10972800" cy="3221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AA4D8D9C-834A-4E55-9256-7AB6BE779BDB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6" y="5799758"/>
            <a:ext cx="1793829" cy="101912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C:\Users\Office\Desktop\SeeScience-logo-jpeg.jpg">
            <a:extLst>
              <a:ext uri="{FF2B5EF4-FFF2-40B4-BE49-F238E27FC236}">
                <a16:creationId xmlns="" xmlns:a16="http://schemas.microsoft.com/office/drawing/2014/main" id="{76794D56-8024-440C-84F9-8ED67556BE78}"/>
              </a:ext>
            </a:extLst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142515" y="5970229"/>
            <a:ext cx="2032000" cy="678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208972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49B4BB3-CF6A-4797-8C3C-3C1872E858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err="1" smtClean="0"/>
              <a:t>Cadwyni</a:t>
            </a:r>
            <a:r>
              <a:rPr lang="en-GB" dirty="0" smtClean="0"/>
              <a:t> polymer </a:t>
            </a:r>
            <a:r>
              <a:rPr lang="en-GB" dirty="0" err="1" smtClean="0"/>
              <a:t>wedi</a:t>
            </a:r>
            <a:r>
              <a:rPr lang="en-GB" dirty="0" smtClean="0"/>
              <a:t> </a:t>
            </a:r>
            <a:r>
              <a:rPr lang="en-GB" dirty="0" err="1" smtClean="0"/>
              <a:t>trawsgysylltu</a:t>
            </a:r>
            <a:endParaRPr lang="en-GB" dirty="0"/>
          </a:p>
        </p:txBody>
      </p:sp>
      <p:pic>
        <p:nvPicPr>
          <p:cNvPr id="4" name="Content Placeholder 3" descr="https://upload.wikimedia.org/wikipedia/commons/thumb/7/7c/Polymer_Chain_-_Elastomer.svg/2000px-Polymer_Chain_-_Elastomer.svg.png">
            <a:extLst>
              <a:ext uri="{FF2B5EF4-FFF2-40B4-BE49-F238E27FC236}">
                <a16:creationId xmlns="" xmlns:a16="http://schemas.microsoft.com/office/drawing/2014/main" id="{E8DE6E1C-D3A1-48B1-BABC-34018A49D8BD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71532" y="2060849"/>
            <a:ext cx="8448937" cy="3528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AA4D8D9C-834A-4E55-9256-7AB6BE779BD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6" y="5799758"/>
            <a:ext cx="1793829" cy="101912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C:\Users\Office\Desktop\SeeScience-logo-jpeg.jpg">
            <a:extLst>
              <a:ext uri="{FF2B5EF4-FFF2-40B4-BE49-F238E27FC236}">
                <a16:creationId xmlns="" xmlns:a16="http://schemas.microsoft.com/office/drawing/2014/main" id="{76794D56-8024-440C-84F9-8ED67556BE78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42515" y="5970229"/>
            <a:ext cx="2032000" cy="678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976370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96334"/>
            <a:ext cx="10972800" cy="1368152"/>
          </a:xfrm>
        </p:spPr>
        <p:txBody>
          <a:bodyPr>
            <a:normAutofit/>
          </a:bodyPr>
          <a:lstStyle/>
          <a:p>
            <a:r>
              <a:rPr lang="en-GB" dirty="0" smtClean="0"/>
              <a:t>Beth </a:t>
            </a:r>
            <a:r>
              <a:rPr lang="en-GB" dirty="0" err="1" smtClean="0"/>
              <a:t>sydd</a:t>
            </a:r>
            <a:r>
              <a:rPr lang="en-GB" dirty="0" smtClean="0"/>
              <a:t> </a:t>
            </a:r>
            <a:r>
              <a:rPr lang="en-GB" dirty="0" err="1" smtClean="0"/>
              <a:t>yn</a:t>
            </a:r>
            <a:r>
              <a:rPr lang="en-GB" dirty="0" smtClean="0"/>
              <a:t> </a:t>
            </a:r>
            <a:r>
              <a:rPr lang="en-GB" dirty="0" err="1" smtClean="0"/>
              <a:t>gyffredin</a:t>
            </a:r>
            <a:r>
              <a:rPr lang="en-GB" dirty="0" smtClean="0"/>
              <a:t> </a:t>
            </a:r>
            <a:r>
              <a:rPr lang="en-GB" dirty="0" err="1" smtClean="0"/>
              <a:t>i’r</a:t>
            </a:r>
            <a:r>
              <a:rPr lang="en-GB" dirty="0" smtClean="0"/>
              <a:t> </a:t>
            </a:r>
            <a:r>
              <a:rPr lang="en-GB" dirty="0" err="1" smtClean="0"/>
              <a:t>cynnyrch</a:t>
            </a:r>
            <a:r>
              <a:rPr lang="en-GB" dirty="0" smtClean="0"/>
              <a:t> </a:t>
            </a:r>
            <a:r>
              <a:rPr lang="en-GB" dirty="0" err="1" smtClean="0"/>
              <a:t>Stryd</a:t>
            </a:r>
            <a:r>
              <a:rPr lang="en-GB" dirty="0" smtClean="0"/>
              <a:t> </a:t>
            </a:r>
            <a:r>
              <a:rPr lang="en-GB" dirty="0" err="1" smtClean="0"/>
              <a:t>Fawr</a:t>
            </a:r>
            <a:r>
              <a:rPr lang="en-GB" dirty="0" smtClean="0"/>
              <a:t> </a:t>
            </a:r>
            <a:r>
              <a:rPr lang="en-GB" dirty="0" err="1" smtClean="0"/>
              <a:t>yma</a:t>
            </a:r>
            <a:r>
              <a:rPr lang="en-GB" dirty="0" smtClean="0"/>
              <a:t>?</a:t>
            </a: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57D91305-3972-4DBD-AE61-376EDC40A3A9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6" y="5799758"/>
            <a:ext cx="1793829" cy="101912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C:\Users\Office\Desktop\SeeScience-logo-jpeg.jpg">
            <a:extLst>
              <a:ext uri="{FF2B5EF4-FFF2-40B4-BE49-F238E27FC236}">
                <a16:creationId xmlns="" xmlns:a16="http://schemas.microsoft.com/office/drawing/2014/main" id="{85F84AC4-6B3B-4BB8-9297-98FE2D2BD744}"/>
              </a:ext>
            </a:extLst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42515" y="5970229"/>
            <a:ext cx="2032000" cy="678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http://catalystoc.com/blog/wp-content/uploads/2010/08/red-jell-o.png">
            <a:extLst>
              <a:ext uri="{FF2B5EF4-FFF2-40B4-BE49-F238E27FC236}">
                <a16:creationId xmlns="" xmlns:a16="http://schemas.microsoft.com/office/drawing/2014/main" id="{B453A648-77AE-4F9B-BC88-69191A53E01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892473"/>
            <a:ext cx="3657600" cy="2057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3BEDE23A-30DF-45AB-A8FF-DB4931074362}"/>
              </a:ext>
            </a:extLst>
          </p:cNvPr>
          <p:cNvSpPr txBox="1"/>
          <p:nvPr/>
        </p:nvSpPr>
        <p:spPr>
          <a:xfrm>
            <a:off x="1487488" y="4149081"/>
            <a:ext cx="24002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err="1" smtClean="0"/>
              <a:t>Jeli</a:t>
            </a:r>
            <a:endParaRPr lang="en-GB" sz="3200" dirty="0"/>
          </a:p>
        </p:txBody>
      </p:sp>
      <p:pic>
        <p:nvPicPr>
          <p:cNvPr id="3076" name="Picture 4" descr="http://www.belgraviacentre.com/wp-content/uploads/2014/07/Hair-Gel.jpg">
            <a:extLst>
              <a:ext uri="{FF2B5EF4-FFF2-40B4-BE49-F238E27FC236}">
                <a16:creationId xmlns="" xmlns:a16="http://schemas.microsoft.com/office/drawing/2014/main" id="{11093EF4-8C8C-48E4-8CA0-3EB6997ACE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567" y="1788592"/>
            <a:ext cx="3602607" cy="19284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EA0E2875-43F6-492E-8BE0-D1AE817B2360}"/>
              </a:ext>
            </a:extLst>
          </p:cNvPr>
          <p:cNvSpPr txBox="1"/>
          <p:nvPr/>
        </p:nvSpPr>
        <p:spPr>
          <a:xfrm>
            <a:off x="8081119" y="4060799"/>
            <a:ext cx="26063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/>
              <a:t>Gel </a:t>
            </a:r>
            <a:r>
              <a:rPr lang="en-GB" sz="3200" dirty="0" err="1" smtClean="0"/>
              <a:t>gwallt</a:t>
            </a:r>
            <a:endParaRPr lang="en-GB" sz="3200" dirty="0"/>
          </a:p>
        </p:txBody>
      </p:sp>
      <p:pic>
        <p:nvPicPr>
          <p:cNvPr id="3078" name="Picture 6" descr="http://blog.hellocharlie.com.au/wp-content/uploads/2013/07/bambo-nappy.jpg">
            <a:extLst>
              <a:ext uri="{FF2B5EF4-FFF2-40B4-BE49-F238E27FC236}">
                <a16:creationId xmlns="" xmlns:a16="http://schemas.microsoft.com/office/drawing/2014/main" id="{90978AA8-8A0C-4174-87B7-A8D3A7489A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2238" y="2881514"/>
            <a:ext cx="2984500" cy="24479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D35F8117-C63C-482A-B337-56114415E6CB}"/>
              </a:ext>
            </a:extLst>
          </p:cNvPr>
          <p:cNvSpPr txBox="1"/>
          <p:nvPr/>
        </p:nvSpPr>
        <p:spPr>
          <a:xfrm>
            <a:off x="4560913" y="5431621"/>
            <a:ext cx="28085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err="1" smtClean="0"/>
              <a:t>Clwt</a:t>
            </a:r>
            <a:r>
              <a:rPr lang="en-GB" sz="3200" dirty="0" smtClean="0"/>
              <a:t> </a:t>
            </a:r>
            <a:r>
              <a:rPr lang="en-GB" sz="3200" dirty="0" err="1" smtClean="0"/>
              <a:t>babi</a:t>
            </a:r>
            <a:endParaRPr lang="en-GB" sz="32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sunscree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1585" y="1988840"/>
            <a:ext cx="7580785" cy="397991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679510" y="836713"/>
            <a:ext cx="91210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 smtClean="0"/>
              <a:t>Eli haul</a:t>
            </a:r>
            <a:endParaRPr lang="en-GB" sz="4400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AA4D8D9C-834A-4E55-9256-7AB6BE779BD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6" y="5799758"/>
            <a:ext cx="1793829" cy="101912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C:\Users\Office\Desktop\SeeScience-logo-jpeg.jpg">
            <a:extLst>
              <a:ext uri="{FF2B5EF4-FFF2-40B4-BE49-F238E27FC236}">
                <a16:creationId xmlns="" xmlns:a16="http://schemas.microsoft.com/office/drawing/2014/main" id="{76794D56-8024-440C-84F9-8ED67556BE78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42515" y="5970229"/>
            <a:ext cx="2032000" cy="678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Image result for rainbo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39616" y="1772816"/>
            <a:ext cx="7104123" cy="394056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255574" y="620689"/>
            <a:ext cx="79688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 err="1" smtClean="0"/>
              <a:t>Golau</a:t>
            </a:r>
            <a:r>
              <a:rPr lang="en-GB" sz="4400" dirty="0" smtClean="0"/>
              <a:t> </a:t>
            </a:r>
            <a:r>
              <a:rPr lang="en-GB" sz="4400" dirty="0" err="1" smtClean="0"/>
              <a:t>Uwchfioled</a:t>
            </a:r>
            <a:endParaRPr lang="en-GB" sz="4400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AA4D8D9C-834A-4E55-9256-7AB6BE779BD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6" y="5799758"/>
            <a:ext cx="1793829" cy="101912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C:\Users\Office\Desktop\SeeScience-logo-jpeg.jpg">
            <a:extLst>
              <a:ext uri="{FF2B5EF4-FFF2-40B4-BE49-F238E27FC236}">
                <a16:creationId xmlns="" xmlns:a16="http://schemas.microsoft.com/office/drawing/2014/main" id="{76794D56-8024-440C-84F9-8ED67556BE78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42515" y="5970229"/>
            <a:ext cx="2032000" cy="678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AutoShape 2" descr="Image result for sunscreen"/>
          <p:cNvSpPr>
            <a:spLocks noChangeAspect="1" noChangeArrowheads="1"/>
          </p:cNvSpPr>
          <p:nvPr/>
        </p:nvSpPr>
        <p:spPr bwMode="auto">
          <a:xfrm>
            <a:off x="207433" y="-144463"/>
            <a:ext cx="4064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5060" name="AutoShape 4" descr="Image result for sunscreen"/>
          <p:cNvSpPr>
            <a:spLocks noChangeAspect="1" noChangeArrowheads="1"/>
          </p:cNvSpPr>
          <p:nvPr/>
        </p:nvSpPr>
        <p:spPr bwMode="auto">
          <a:xfrm>
            <a:off x="207433" y="-144463"/>
            <a:ext cx="4064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5062" name="AutoShape 6" descr="Image result for sunscreen"/>
          <p:cNvSpPr>
            <a:spLocks noChangeAspect="1" noChangeArrowheads="1"/>
          </p:cNvSpPr>
          <p:nvPr/>
        </p:nvSpPr>
        <p:spPr bwMode="auto">
          <a:xfrm>
            <a:off x="207433" y="-144463"/>
            <a:ext cx="4064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5" name="Picture 4" descr="https://upload.wikimedia.org/wikipedia/commons/thumb/3/30/EM_spectrumrevised.png/1200px-EM_spectrumrevised.png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id="http://schemas.microsoft.com/office/word/2016/wordml/cid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2255574" y="2420888"/>
            <a:ext cx="7642013" cy="306578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1295467" y="1196753"/>
            <a:ext cx="9505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 err="1" smtClean="0"/>
              <a:t>Sbectrwm</a:t>
            </a:r>
            <a:r>
              <a:rPr lang="en-GB" sz="4400" dirty="0" smtClean="0"/>
              <a:t> </a:t>
            </a:r>
            <a:r>
              <a:rPr lang="en-GB" sz="4400" dirty="0" err="1" smtClean="0"/>
              <a:t>Electromagnetig</a:t>
            </a:r>
            <a:endParaRPr lang="en-GB" sz="4400" dirty="0"/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AA4D8D9C-834A-4E55-9256-7AB6BE779BD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6" y="5799758"/>
            <a:ext cx="1793829" cy="101912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C:\Users\Office\Desktop\SeeScience-logo-jpeg.jpg">
            <a:extLst>
              <a:ext uri="{FF2B5EF4-FFF2-40B4-BE49-F238E27FC236}">
                <a16:creationId xmlns="" xmlns:a16="http://schemas.microsoft.com/office/drawing/2014/main" id="{76794D56-8024-440C-84F9-8ED67556BE78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42515" y="5970229"/>
            <a:ext cx="2032000" cy="678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58018"/>
          </a:xfrm>
        </p:spPr>
        <p:txBody>
          <a:bodyPr>
            <a:normAutofit fontScale="90000"/>
          </a:bodyPr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548681"/>
            <a:ext cx="10972800" cy="5577483"/>
          </a:xfrm>
        </p:spPr>
        <p:txBody>
          <a:bodyPr/>
          <a:lstStyle/>
          <a:p>
            <a:pPr algn="ctr">
              <a:buNone/>
            </a:pPr>
            <a:r>
              <a:rPr lang="en-GB" dirty="0" smtClean="0"/>
              <a:t>2019 </a:t>
            </a:r>
            <a:r>
              <a:rPr lang="en-GB" dirty="0" err="1" smtClean="0"/>
              <a:t>Blwyddyn</a:t>
            </a:r>
            <a:r>
              <a:rPr lang="en-GB" dirty="0" smtClean="0"/>
              <a:t> </a:t>
            </a:r>
            <a:r>
              <a:rPr lang="en-GB" dirty="0" err="1" smtClean="0"/>
              <a:t>Ryngwladol</a:t>
            </a:r>
            <a:r>
              <a:rPr lang="en-GB" dirty="0" smtClean="0"/>
              <a:t> y </a:t>
            </a:r>
            <a:r>
              <a:rPr lang="en-GB" dirty="0" err="1" smtClean="0"/>
              <a:t>Tabl</a:t>
            </a:r>
            <a:r>
              <a:rPr lang="en-GB" dirty="0" smtClean="0"/>
              <a:t> </a:t>
            </a:r>
            <a:r>
              <a:rPr lang="en-GB" dirty="0" err="1" smtClean="0"/>
              <a:t>Cyfnodol</a:t>
            </a:r>
            <a:endParaRPr lang="en-GB" dirty="0" smtClean="0"/>
          </a:p>
          <a:p>
            <a:pPr>
              <a:buNone/>
            </a:pPr>
            <a:endParaRPr lang="en-GB" dirty="0" smtClean="0"/>
          </a:p>
          <a:p>
            <a:pPr>
              <a:buNone/>
            </a:pPr>
            <a:endParaRPr lang="en-GB" dirty="0" smtClean="0"/>
          </a:p>
          <a:p>
            <a:endParaRPr lang="en-GB" dirty="0"/>
          </a:p>
        </p:txBody>
      </p:sp>
      <p:pic>
        <p:nvPicPr>
          <p:cNvPr id="4" name="Picture 3" descr="Screenshot (6).png"/>
          <p:cNvPicPr>
            <a:picLocks noChangeAspect="1"/>
          </p:cNvPicPr>
          <p:nvPr/>
        </p:nvPicPr>
        <p:blipFill>
          <a:blip r:embed="rId2" cstate="print"/>
          <a:srcRect l="958" t="6897" r="13778" b="10344"/>
          <a:stretch>
            <a:fillRect/>
          </a:stretch>
        </p:blipFill>
        <p:spPr>
          <a:xfrm>
            <a:off x="1391478" y="1700808"/>
            <a:ext cx="8544949" cy="3456384"/>
          </a:xfrm>
          <a:prstGeom prst="rect">
            <a:avLst/>
          </a:prstGeom>
        </p:spPr>
      </p:pic>
      <p:pic>
        <p:nvPicPr>
          <p:cNvPr id="5" name="Picture 4" descr="C:\Users\Office\Desktop\SeeScience-logo-jpeg.jpg">
            <a:extLst>
              <a:ext uri="{FF2B5EF4-FFF2-40B4-BE49-F238E27FC236}">
                <a16:creationId xmlns="" xmlns:a16="http://schemas.microsoft.com/office/drawing/2014/main" id="{76794D56-8024-440C-84F9-8ED67556BE78}"/>
              </a:ext>
            </a:extLst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42515" y="5970229"/>
            <a:ext cx="2032000" cy="678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AA4D8D9C-834A-4E55-9256-7AB6BE779BDB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6" y="5799758"/>
            <a:ext cx="1793829" cy="10191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b="1" dirty="0" err="1" smtClean="0"/>
              <a:t>Cemegion</a:t>
            </a:r>
            <a:r>
              <a:rPr lang="en-GB" b="1" dirty="0" smtClean="0"/>
              <a:t> </a:t>
            </a:r>
            <a:r>
              <a:rPr lang="en-GB" b="1" dirty="0" err="1" smtClean="0"/>
              <a:t>Cyfarwydd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GB" dirty="0" smtClean="0"/>
              <a:t>Mae </a:t>
            </a:r>
            <a:r>
              <a:rPr lang="en-GB" dirty="0" err="1" smtClean="0"/>
              <a:t>popeth</a:t>
            </a:r>
            <a:r>
              <a:rPr lang="en-GB" dirty="0" smtClean="0"/>
              <a:t> </a:t>
            </a:r>
            <a:r>
              <a:rPr lang="en-GB" dirty="0" err="1" smtClean="0"/>
              <a:t>o’n</a:t>
            </a:r>
            <a:r>
              <a:rPr lang="en-GB" dirty="0" smtClean="0"/>
              <a:t> </a:t>
            </a:r>
            <a:r>
              <a:rPr lang="en-GB" dirty="0" err="1" smtClean="0"/>
              <a:t>cwmpas</a:t>
            </a:r>
            <a:r>
              <a:rPr lang="en-GB" dirty="0" smtClean="0"/>
              <a:t> </a:t>
            </a:r>
            <a:r>
              <a:rPr lang="en-GB" dirty="0" err="1" smtClean="0"/>
              <a:t>ni</a:t>
            </a:r>
            <a:r>
              <a:rPr lang="en-GB" dirty="0" smtClean="0"/>
              <a:t> </a:t>
            </a:r>
            <a:r>
              <a:rPr lang="en-GB" dirty="0" err="1" smtClean="0"/>
              <a:t>wedi</a:t>
            </a:r>
            <a:r>
              <a:rPr lang="en-GB" dirty="0" smtClean="0"/>
              <a:t> </a:t>
            </a:r>
            <a:r>
              <a:rPr lang="en-GB" dirty="0" err="1" smtClean="0"/>
              <a:t>eu</a:t>
            </a:r>
            <a:r>
              <a:rPr lang="en-GB" dirty="0" smtClean="0"/>
              <a:t> </a:t>
            </a:r>
            <a:r>
              <a:rPr lang="en-GB" dirty="0" err="1" smtClean="0"/>
              <a:t>gwneud</a:t>
            </a:r>
            <a:r>
              <a:rPr lang="en-GB" dirty="0" smtClean="0"/>
              <a:t> o </a:t>
            </a:r>
            <a:r>
              <a:rPr lang="en-GB" dirty="0" err="1" smtClean="0"/>
              <a:t>gemegion</a:t>
            </a:r>
            <a:r>
              <a:rPr lang="en-GB" dirty="0" smtClean="0"/>
              <a:t> </a:t>
            </a:r>
          </a:p>
          <a:p>
            <a:pPr>
              <a:buNone/>
            </a:pPr>
            <a:endParaRPr lang="en-GB" dirty="0" smtClean="0"/>
          </a:p>
          <a:p>
            <a:pPr algn="ctr">
              <a:buNone/>
            </a:pPr>
            <a:r>
              <a:rPr lang="en-GB" b="1" dirty="0" err="1" smtClean="0"/>
              <a:t>Dŵr</a:t>
            </a:r>
            <a:endParaRPr lang="en-GB" b="1" dirty="0" smtClean="0"/>
          </a:p>
          <a:p>
            <a:pPr algn="ctr">
              <a:buNone/>
            </a:pPr>
            <a:r>
              <a:rPr lang="en-GB" b="1" dirty="0" smtClean="0"/>
              <a:t> </a:t>
            </a:r>
          </a:p>
          <a:p>
            <a:pPr algn="ctr">
              <a:buNone/>
            </a:pPr>
            <a:r>
              <a:rPr lang="en-GB" b="1" dirty="0" smtClean="0"/>
              <a:t>H</a:t>
            </a:r>
            <a:r>
              <a:rPr lang="en-GB" b="1" baseline="-25000" dirty="0" smtClean="0"/>
              <a:t>2</a:t>
            </a:r>
            <a:r>
              <a:rPr lang="en-GB" b="1" dirty="0" smtClean="0"/>
              <a:t>O</a:t>
            </a:r>
          </a:p>
          <a:p>
            <a:pPr>
              <a:buNone/>
            </a:pPr>
            <a:endParaRPr lang="en-GB" dirty="0" smtClean="0"/>
          </a:p>
          <a:p>
            <a:pPr>
              <a:buNone/>
            </a:pPr>
            <a:endParaRPr lang="en-GB" dirty="0" smtClean="0"/>
          </a:p>
        </p:txBody>
      </p:sp>
      <p:pic>
        <p:nvPicPr>
          <p:cNvPr id="4" name="Picture 3" descr="Water_Molecule_Structure_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91744" y="3789041"/>
            <a:ext cx="4606104" cy="1879697"/>
          </a:xfrm>
          <a:prstGeom prst="rect">
            <a:avLst/>
          </a:prstGeom>
        </p:spPr>
      </p:pic>
      <p:pic>
        <p:nvPicPr>
          <p:cNvPr id="5" name="Picture 4" descr="C:\Users\Office\Desktop\SeeScience-logo-jpeg.jpg">
            <a:extLst>
              <a:ext uri="{FF2B5EF4-FFF2-40B4-BE49-F238E27FC236}">
                <a16:creationId xmlns="" xmlns:a16="http://schemas.microsoft.com/office/drawing/2014/main" id="{76794D56-8024-440C-84F9-8ED67556BE78}"/>
              </a:ext>
            </a:extLst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42515" y="5970229"/>
            <a:ext cx="2032000" cy="678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AA4D8D9C-834A-4E55-9256-7AB6BE779BDB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6" y="5799758"/>
            <a:ext cx="1793829" cy="10191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 err="1" smtClean="0"/>
              <a:t>Cemegion</a:t>
            </a:r>
            <a:r>
              <a:rPr lang="en-GB" b="1" dirty="0" smtClean="0"/>
              <a:t> </a:t>
            </a:r>
            <a:r>
              <a:rPr lang="en-GB" b="1" dirty="0" err="1" smtClean="0"/>
              <a:t>Cyfarwydd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GB" dirty="0" smtClean="0"/>
              <a:t>Mae </a:t>
            </a:r>
            <a:r>
              <a:rPr lang="en-GB" dirty="0" err="1" smtClean="0"/>
              <a:t>popeth</a:t>
            </a:r>
            <a:r>
              <a:rPr lang="en-GB" dirty="0" smtClean="0"/>
              <a:t> </a:t>
            </a:r>
            <a:r>
              <a:rPr lang="en-GB" dirty="0" err="1" smtClean="0"/>
              <a:t>o’n</a:t>
            </a:r>
            <a:r>
              <a:rPr lang="en-GB" dirty="0" smtClean="0"/>
              <a:t> </a:t>
            </a:r>
            <a:r>
              <a:rPr lang="en-GB" dirty="0" err="1" smtClean="0"/>
              <a:t>cwmpas</a:t>
            </a:r>
            <a:r>
              <a:rPr lang="en-GB" dirty="0" smtClean="0"/>
              <a:t> </a:t>
            </a:r>
            <a:r>
              <a:rPr lang="en-GB" dirty="0" err="1" smtClean="0"/>
              <a:t>ni</a:t>
            </a:r>
            <a:r>
              <a:rPr lang="en-GB" dirty="0" smtClean="0"/>
              <a:t> </a:t>
            </a:r>
            <a:r>
              <a:rPr lang="en-GB" dirty="0" err="1" smtClean="0"/>
              <a:t>wedi</a:t>
            </a:r>
            <a:r>
              <a:rPr lang="en-GB" dirty="0" smtClean="0"/>
              <a:t> </a:t>
            </a:r>
            <a:r>
              <a:rPr lang="en-GB" dirty="0" err="1" smtClean="0"/>
              <a:t>eu</a:t>
            </a:r>
            <a:r>
              <a:rPr lang="en-GB" dirty="0" smtClean="0"/>
              <a:t> </a:t>
            </a:r>
            <a:r>
              <a:rPr lang="en-GB" dirty="0" err="1" smtClean="0"/>
              <a:t>gwneud</a:t>
            </a:r>
            <a:r>
              <a:rPr lang="en-GB" dirty="0" smtClean="0"/>
              <a:t> o </a:t>
            </a:r>
            <a:r>
              <a:rPr lang="en-GB" dirty="0" err="1" smtClean="0"/>
              <a:t>gemegion</a:t>
            </a:r>
            <a:r>
              <a:rPr lang="en-GB" dirty="0" smtClean="0"/>
              <a:t> </a:t>
            </a:r>
          </a:p>
          <a:p>
            <a:pPr algn="ctr">
              <a:buNone/>
            </a:pPr>
            <a:endParaRPr lang="en-GB" b="1" dirty="0" smtClean="0"/>
          </a:p>
          <a:p>
            <a:pPr algn="ctr">
              <a:buNone/>
            </a:pPr>
            <a:endParaRPr lang="en-GB" b="1" dirty="0" smtClean="0"/>
          </a:p>
          <a:p>
            <a:pPr algn="ctr">
              <a:buNone/>
            </a:pPr>
            <a:r>
              <a:rPr lang="en-GB" b="1" dirty="0" smtClean="0"/>
              <a:t>Carbon </a:t>
            </a:r>
            <a:r>
              <a:rPr lang="en-GB" b="1" dirty="0" err="1" smtClean="0"/>
              <a:t>Deuocsid</a:t>
            </a:r>
            <a:endParaRPr lang="en-GB" b="1" dirty="0" smtClean="0"/>
          </a:p>
          <a:p>
            <a:pPr algn="ctr">
              <a:buNone/>
            </a:pPr>
            <a:r>
              <a:rPr lang="en-GB" b="1" dirty="0" smtClean="0"/>
              <a:t>CO</a:t>
            </a:r>
            <a:r>
              <a:rPr lang="en-GB" b="1" baseline="-25000" dirty="0" smtClean="0"/>
              <a:t>2</a:t>
            </a:r>
          </a:p>
          <a:p>
            <a:pPr>
              <a:buNone/>
            </a:pPr>
            <a:endParaRPr lang="en-GB" dirty="0"/>
          </a:p>
        </p:txBody>
      </p:sp>
      <p:pic>
        <p:nvPicPr>
          <p:cNvPr id="4" name="Picture 3" descr="CO2_1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19670" y="4365104"/>
            <a:ext cx="5757629" cy="1320868"/>
          </a:xfrm>
          <a:prstGeom prst="rect">
            <a:avLst/>
          </a:prstGeom>
        </p:spPr>
      </p:pic>
      <p:pic>
        <p:nvPicPr>
          <p:cNvPr id="5" name="Picture 4" descr="C:\Users\Office\Desktop\SeeScience-logo-jpeg.jpg">
            <a:extLst>
              <a:ext uri="{FF2B5EF4-FFF2-40B4-BE49-F238E27FC236}">
                <a16:creationId xmlns="" xmlns:a16="http://schemas.microsoft.com/office/drawing/2014/main" id="{76794D56-8024-440C-84F9-8ED67556BE78}"/>
              </a:ext>
            </a:extLst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42515" y="5970229"/>
            <a:ext cx="2032000" cy="678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AA4D8D9C-834A-4E55-9256-7AB6BE779BDB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6" y="5799758"/>
            <a:ext cx="1793829" cy="10191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410339" y="529679"/>
            <a:ext cx="48789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4400" dirty="0" err="1" smtClean="0"/>
              <a:t>Ffrwythau</a:t>
            </a:r>
            <a:r>
              <a:rPr lang="en-GB" sz="4400" dirty="0" smtClean="0"/>
              <a:t> a </a:t>
            </a:r>
            <a:r>
              <a:rPr lang="en-GB" sz="4400" dirty="0" err="1" smtClean="0"/>
              <a:t>llysiau</a:t>
            </a:r>
            <a:r>
              <a:rPr lang="en-GB" sz="4400" dirty="0" smtClean="0"/>
              <a:t>…</a:t>
            </a:r>
            <a:endParaRPr lang="en-GB" sz="4400" dirty="0"/>
          </a:p>
        </p:txBody>
      </p:sp>
      <p:pic>
        <p:nvPicPr>
          <p:cNvPr id="3" name="Picture 2" descr="http://4.bp.blogspot.com/-ulD890iFq4E/UZp73uNAsOI/AAAAAAAAab4/-UMIKhMqQvw/s1600/fruits+and+vegetables.jpg">
            <a:extLst>
              <a:ext uri="{FF2B5EF4-FFF2-40B4-BE49-F238E27FC236}">
                <a16:creationId xmlns="" xmlns:a16="http://schemas.microsoft.com/office/drawing/2014/main" id="{E9D23DD6-D2FA-4139-A71A-AE7B85D622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8353" y="1581912"/>
            <a:ext cx="7244282" cy="40664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AA4D8D9C-834A-4E55-9256-7AB6BE779BD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6" y="5799758"/>
            <a:ext cx="1793829" cy="101912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C:\Users\Office\Desktop\SeeScience-logo-jpeg.jpg">
            <a:extLst>
              <a:ext uri="{FF2B5EF4-FFF2-40B4-BE49-F238E27FC236}">
                <a16:creationId xmlns="" xmlns:a16="http://schemas.microsoft.com/office/drawing/2014/main" id="{76794D56-8024-440C-84F9-8ED67556BE78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42515" y="5970229"/>
            <a:ext cx="2032000" cy="678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929128" y="365760"/>
            <a:ext cx="6096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GB" sz="4000" dirty="0" err="1" smtClean="0"/>
              <a:t>Asid</a:t>
            </a:r>
            <a:r>
              <a:rPr lang="en-GB" sz="4000" dirty="0" smtClean="0"/>
              <a:t> ac </a:t>
            </a:r>
            <a:r>
              <a:rPr lang="en-GB" sz="4000" dirty="0" err="1" smtClean="0"/>
              <a:t>Alcali</a:t>
            </a: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4000" dirty="0" err="1" smtClean="0"/>
              <a:t>Graddfa</a:t>
            </a:r>
            <a:r>
              <a:rPr lang="en-GB" sz="4000" dirty="0" smtClean="0"/>
              <a:t> pH</a:t>
            </a:r>
            <a:endParaRPr lang="en-GB" sz="4000" dirty="0"/>
          </a:p>
        </p:txBody>
      </p:sp>
      <p:pic>
        <p:nvPicPr>
          <p:cNvPr id="3" name="Picture 2" descr="https://image.slidesharecdn.com/acidsbases-150415210539-conversion-gate02/95/acids-bases-1-638.jpg?cb=1429149979">
            <a:extLst>
              <a:ext uri="{FF2B5EF4-FFF2-40B4-BE49-F238E27FC236}">
                <a16:creationId xmlns="" xmlns:a16="http://schemas.microsoft.com/office/drawing/2014/main" id="{BCDD4163-9B8F-48CA-850A-E03EF814EC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2167128"/>
            <a:ext cx="6446520" cy="36211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AA4D8D9C-834A-4E55-9256-7AB6BE779BD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6" y="5799758"/>
            <a:ext cx="1793829" cy="101912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C:\Users\Office\Desktop\SeeScience-logo-jpeg.jpg">
            <a:extLst>
              <a:ext uri="{FF2B5EF4-FFF2-40B4-BE49-F238E27FC236}">
                <a16:creationId xmlns="" xmlns:a16="http://schemas.microsoft.com/office/drawing/2014/main" id="{76794D56-8024-440C-84F9-8ED67556BE78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42515" y="5970229"/>
            <a:ext cx="2032000" cy="678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err="1" smtClean="0"/>
              <a:t>Dangosyddion</a:t>
            </a:r>
            <a:r>
              <a:rPr lang="en-GB" dirty="0" smtClean="0"/>
              <a:t> </a:t>
            </a:r>
            <a:r>
              <a:rPr lang="en-GB" dirty="0"/>
              <a:t>pH </a:t>
            </a:r>
            <a:r>
              <a:rPr lang="en-GB" dirty="0" err="1" smtClean="0"/>
              <a:t>naturiol</a:t>
            </a: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AA4D8D9C-834A-4E55-9256-7AB6BE779BD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6" y="5799758"/>
            <a:ext cx="1793829" cy="101912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C:\Users\Office\Desktop\SeeScience-logo-jpeg.jpg">
            <a:extLst>
              <a:ext uri="{FF2B5EF4-FFF2-40B4-BE49-F238E27FC236}">
                <a16:creationId xmlns="" xmlns:a16="http://schemas.microsoft.com/office/drawing/2014/main" id="{76794D56-8024-440C-84F9-8ED67556BE78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42515" y="5970229"/>
            <a:ext cx="2032000" cy="678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 descr="http://1.bp.blogspot.com/-EztANrbptkU/Vi_ONp4JMJI/AAAAAAAAENg/nP08ukRQik4/s1600/purple_cabbage.jpg">
            <a:extLst>
              <a:ext uri="{FF2B5EF4-FFF2-40B4-BE49-F238E27FC236}">
                <a16:creationId xmlns="" xmlns:a16="http://schemas.microsoft.com/office/drawing/2014/main" id="{D2D18881-8A9B-421E-946B-643691511DD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4305" y="1516700"/>
            <a:ext cx="3175813" cy="183552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homemadeandwholesome.files.wordpress.com/2012/10/0022.jpg">
            <a:extLst>
              <a:ext uri="{FF2B5EF4-FFF2-40B4-BE49-F238E27FC236}">
                <a16:creationId xmlns="" xmlns:a16="http://schemas.microsoft.com/office/drawing/2014/main" id="{9EE15C43-E50F-4D3D-8945-1C627808CA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9063" y="3865177"/>
            <a:ext cx="3175813" cy="178639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3.bp.blogspot.com/-DAeZCpozASY/Vb9bbflgjnI/AAAAAAAAA2Q/Gx_8qdKenmk/s1600/turmeric.jpg">
            <a:extLst>
              <a:ext uri="{FF2B5EF4-FFF2-40B4-BE49-F238E27FC236}">
                <a16:creationId xmlns="" xmlns:a16="http://schemas.microsoft.com/office/drawing/2014/main" id="{3BBBFE33-81CD-4C41-A567-7683C30C8C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7969" y="3774017"/>
            <a:ext cx="4034921" cy="19687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s://c1.staticflickr.com/4/3879/15298942311_42ab0ed00b.jpg">
            <a:extLst>
              <a:ext uri="{FF2B5EF4-FFF2-40B4-BE49-F238E27FC236}">
                <a16:creationId xmlns="" xmlns:a16="http://schemas.microsoft.com/office/drawing/2014/main" id="{13592805-B31C-4183-AFA0-7813A606CB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7508" y="1481044"/>
            <a:ext cx="3463032" cy="19479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58018"/>
          </a:xfrm>
        </p:spPr>
        <p:txBody>
          <a:bodyPr>
            <a:normAutofit fontScale="90000"/>
          </a:bodyPr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404665"/>
            <a:ext cx="10972800" cy="5721499"/>
          </a:xfrm>
        </p:spPr>
        <p:txBody>
          <a:bodyPr/>
          <a:lstStyle/>
          <a:p>
            <a:pPr algn="ctr">
              <a:buNone/>
            </a:pPr>
            <a:r>
              <a:rPr lang="en-GB" dirty="0" smtClean="0"/>
              <a:t>Mae </a:t>
            </a:r>
            <a:r>
              <a:rPr lang="en-GB" dirty="0" err="1" smtClean="0"/>
              <a:t>bresych</a:t>
            </a:r>
            <a:r>
              <a:rPr lang="en-GB" dirty="0" smtClean="0"/>
              <a:t> </a:t>
            </a:r>
            <a:r>
              <a:rPr lang="en-GB" dirty="0" err="1" smtClean="0"/>
              <a:t>coch</a:t>
            </a:r>
            <a:r>
              <a:rPr lang="en-GB" dirty="0" smtClean="0"/>
              <a:t> </a:t>
            </a:r>
            <a:r>
              <a:rPr lang="en-GB" dirty="0" err="1" smtClean="0"/>
              <a:t>yn</a:t>
            </a:r>
            <a:r>
              <a:rPr lang="en-GB" dirty="0" smtClean="0"/>
              <a:t> </a:t>
            </a:r>
            <a:r>
              <a:rPr lang="en-GB" dirty="0" err="1" smtClean="0"/>
              <a:t>cynnwys</a:t>
            </a:r>
            <a:r>
              <a:rPr lang="en-GB" dirty="0" smtClean="0"/>
              <a:t> </a:t>
            </a:r>
            <a:r>
              <a:rPr lang="en-GB" dirty="0" err="1" smtClean="0"/>
              <a:t>cemegyn</a:t>
            </a:r>
            <a:r>
              <a:rPr lang="en-GB" dirty="0" smtClean="0"/>
              <a:t> </a:t>
            </a:r>
            <a:r>
              <a:rPr lang="en-GB" dirty="0" err="1" smtClean="0"/>
              <a:t>o’r</a:t>
            </a:r>
            <a:r>
              <a:rPr lang="en-GB" dirty="0" smtClean="0"/>
              <a:t> </a:t>
            </a:r>
            <a:r>
              <a:rPr lang="en-GB" dirty="0" err="1" smtClean="0"/>
              <a:t>grŵp</a:t>
            </a:r>
            <a:endParaRPr lang="en-GB" dirty="0" smtClean="0"/>
          </a:p>
          <a:p>
            <a:pPr algn="ctr">
              <a:buNone/>
            </a:pPr>
            <a:endParaRPr lang="en-GB" b="1" dirty="0" smtClean="0"/>
          </a:p>
          <a:p>
            <a:pPr algn="ctr">
              <a:buNone/>
            </a:pPr>
            <a:r>
              <a:rPr lang="en-GB" b="1" dirty="0" err="1" smtClean="0"/>
              <a:t>Anthocyanin</a:t>
            </a:r>
            <a:endParaRPr lang="en-GB" b="1" dirty="0" smtClean="0"/>
          </a:p>
          <a:p>
            <a:pPr>
              <a:buNone/>
            </a:pPr>
            <a:endParaRPr lang="en-GB" dirty="0" smtClean="0"/>
          </a:p>
          <a:p>
            <a:pPr>
              <a:buNone/>
            </a:pPr>
            <a:r>
              <a:rPr lang="en-GB" dirty="0" smtClean="0"/>
              <a:t> </a:t>
            </a:r>
          </a:p>
          <a:p>
            <a:endParaRPr lang="en-GB" dirty="0"/>
          </a:p>
        </p:txBody>
      </p:sp>
      <p:pic>
        <p:nvPicPr>
          <p:cNvPr id="4" name="Picture 3" descr="2000px-Anthocyanidine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11691" y="2564904"/>
            <a:ext cx="5961248" cy="318554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AA4D8D9C-834A-4E55-9256-7AB6BE779BD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6" y="5799758"/>
            <a:ext cx="1793829" cy="101912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C:\Users\Office\Desktop\SeeScience-logo-jpeg.jpg">
            <a:extLst>
              <a:ext uri="{FF2B5EF4-FFF2-40B4-BE49-F238E27FC236}">
                <a16:creationId xmlns="" xmlns:a16="http://schemas.microsoft.com/office/drawing/2014/main" id="{76794D56-8024-440C-84F9-8ED67556BE78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42515" y="5970229"/>
            <a:ext cx="2032000" cy="678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442748B-D297-4FB2-9901-2E0317EADB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err="1" smtClean="0"/>
              <a:t>Moddion</a:t>
            </a:r>
            <a:endParaRPr lang="en-GB" dirty="0"/>
          </a:p>
        </p:txBody>
      </p:sp>
      <p:pic>
        <p:nvPicPr>
          <p:cNvPr id="2050" name="Picture 2" descr="http://www.virtual-shopfronts.com/wp-content/gallery/virtual-shopfront-library_1/virtualshopfront-pharmacy.jpg">
            <a:extLst>
              <a:ext uri="{FF2B5EF4-FFF2-40B4-BE49-F238E27FC236}">
                <a16:creationId xmlns="" xmlns:a16="http://schemas.microsoft.com/office/drawing/2014/main" id="{9A26B01F-3A52-4FF3-851F-82D59C9F829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40" y="1929385"/>
            <a:ext cx="8659368" cy="31989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AA4D8D9C-834A-4E55-9256-7AB6BE779BD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6" y="5799758"/>
            <a:ext cx="1793829" cy="101912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C:\Users\Office\Desktop\SeeScience-logo-jpeg.jpg">
            <a:extLst>
              <a:ext uri="{FF2B5EF4-FFF2-40B4-BE49-F238E27FC236}">
                <a16:creationId xmlns="" xmlns:a16="http://schemas.microsoft.com/office/drawing/2014/main" id="{76794D56-8024-440C-84F9-8ED67556BE78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42515" y="5970229"/>
            <a:ext cx="2032000" cy="678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297025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3250</TotalTime>
  <Words>101</Words>
  <Application>Microsoft Office PowerPoint</Application>
  <PresentationFormat>Custom</PresentationFormat>
  <Paragraphs>37</Paragraphs>
  <Slides>16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Office Theme</vt:lpstr>
      <vt:lpstr>1_Office Theme</vt:lpstr>
      <vt:lpstr>Slide 1</vt:lpstr>
      <vt:lpstr>Slide 2</vt:lpstr>
      <vt:lpstr>Cemegion Cyfarwydd</vt:lpstr>
      <vt:lpstr>Cemegion Cyfarwydd</vt:lpstr>
      <vt:lpstr>Slide 5</vt:lpstr>
      <vt:lpstr>Slide 6</vt:lpstr>
      <vt:lpstr>Dangosyddion pH naturiol</vt:lpstr>
      <vt:lpstr>Slide 8</vt:lpstr>
      <vt:lpstr>Moddion</vt:lpstr>
      <vt:lpstr>Adlifiad Asid</vt:lpstr>
      <vt:lpstr>Cadwyni Polymer</vt:lpstr>
      <vt:lpstr>Cadwyni polymer wedi trawsgysylltu</vt:lpstr>
      <vt:lpstr>Beth sydd yn gyffredin i’r cynnyrch Stryd Fawr yma?</vt:lpstr>
      <vt:lpstr>Slide 14</vt:lpstr>
      <vt:lpstr>Slide 15</vt:lpstr>
      <vt:lpstr>Slide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R18DavisE</dc:creator>
  <cp:lastModifiedBy>Office</cp:lastModifiedBy>
  <cp:revision>29</cp:revision>
  <dcterms:created xsi:type="dcterms:W3CDTF">2019-02-18T13:37:40Z</dcterms:created>
  <dcterms:modified xsi:type="dcterms:W3CDTF">2020-02-07T14:31:46Z</dcterms:modified>
</cp:coreProperties>
</file>